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391" r:id="rId3"/>
    <p:sldId id="291" r:id="rId4"/>
    <p:sldId id="292" r:id="rId5"/>
    <p:sldId id="342" r:id="rId6"/>
    <p:sldId id="296" r:id="rId7"/>
    <p:sldId id="297" r:id="rId8"/>
    <p:sldId id="298" r:id="rId9"/>
    <p:sldId id="299" r:id="rId10"/>
    <p:sldId id="300" r:id="rId11"/>
    <p:sldId id="380" r:id="rId12"/>
    <p:sldId id="382" r:id="rId14"/>
    <p:sldId id="383" r:id="rId15"/>
    <p:sldId id="406" r:id="rId16"/>
    <p:sldId id="403" r:id="rId17"/>
    <p:sldId id="384" r:id="rId18"/>
    <p:sldId id="385" r:id="rId19"/>
    <p:sldId id="408" r:id="rId20"/>
    <p:sldId id="405" r:id="rId21"/>
    <p:sldId id="387" r:id="rId22"/>
    <p:sldId id="389" r:id="rId23"/>
    <p:sldId id="388" r:id="rId24"/>
    <p:sldId id="390" r:id="rId25"/>
    <p:sldId id="397" r:id="rId26"/>
    <p:sldId id="386" r:id="rId27"/>
    <p:sldId id="281" r:id="rId28"/>
  </p:sldIdLst>
  <p:sldSz cx="9144000" cy="5143500" type="screen16x9"/>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F2FA"/>
    <a:srgbClr val="BDD7EE"/>
    <a:srgbClr val="8FAADC"/>
    <a:srgbClr val="147D74"/>
    <a:srgbClr val="14D8FA"/>
    <a:srgbClr val="144E77"/>
    <a:srgbClr val="15D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3" d="100"/>
          <a:sy n="83" d="100"/>
        </p:scale>
        <p:origin x="-1216" y="-112"/>
      </p:cViewPr>
      <p:guideLst>
        <p:guide orient="horz" pos="1666"/>
        <p:guide pos="287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15">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236D04A-1D0D-41E4-A2C2-2BAFE7E1BE5F}" type="doc">
      <dgm:prSet loTypeId="urn:microsoft.com/office/officeart/2005/8/layout/process1" loCatId="process" qsTypeId="urn:microsoft.com/office/officeart/2005/8/quickstyle/simple1#3" qsCatId="simple" csTypeId="urn:microsoft.com/office/officeart/2005/8/colors/colorful4#15" csCatId="colorful" phldr="1"/>
      <dgm:spPr/>
    </dgm:pt>
    <dgm:pt modelId="{9212EF60-D4A0-431F-8E45-B2D6E2A7C3D6}">
      <dgm:prSet phldrT="[文本]" custT="1"/>
      <dgm:spPr/>
      <dgm:t>
        <a:bodyPr/>
        <a:lstStyle/>
        <a:p>
          <a:r>
            <a:rPr lang="zh-CN" altLang="en-US" sz="1600" dirty="0">
              <a:latin typeface="微软雅黑" panose="020B0503020204020204" charset="-122"/>
              <a:ea typeface="微软雅黑" panose="020B0503020204020204" charset="-122"/>
            </a:rPr>
            <a:t>项目结项后</a:t>
          </a:r>
          <a:endParaRPr lang="en-US" altLang="zh-CN"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移交给运维部</a:t>
          </a:r>
        </a:p>
      </dgm:t>
    </dgm:pt>
    <dgm:pt modelId="{A2EB6B78-CA61-4260-9A14-894E78C5F896}" cxnId="{B2BD0067-5683-477B-9CFF-EBAD66426BE0}" type="parTrans">
      <dgm:prSet/>
      <dgm:spPr/>
      <dgm:t>
        <a:bodyPr/>
        <a:lstStyle/>
        <a:p>
          <a:endParaRPr lang="zh-CN" altLang="en-US" sz="1600">
            <a:latin typeface="微软雅黑" panose="020B0503020204020204" charset="-122"/>
            <a:ea typeface="微软雅黑" panose="020B0503020204020204" charset="-122"/>
          </a:endParaRPr>
        </a:p>
      </dgm:t>
    </dgm:pt>
    <dgm:pt modelId="{135D00B6-6992-4E6B-931A-C8E5D4E7D402}" cxnId="{B2BD0067-5683-477B-9CFF-EBAD66426BE0}" type="sibTrans">
      <dgm:prSet custT="1"/>
      <dgm:spPr/>
      <dgm:t>
        <a:bodyPr/>
        <a:lstStyle/>
        <a:p>
          <a:endParaRPr lang="zh-CN" altLang="en-US" sz="1200">
            <a:latin typeface="微软雅黑" panose="020B0503020204020204" charset="-122"/>
            <a:ea typeface="微软雅黑" panose="020B0503020204020204" charset="-122"/>
          </a:endParaRPr>
        </a:p>
      </dgm:t>
    </dgm:pt>
    <dgm:pt modelId="{E7799903-69E5-4EC0-BF36-C885C8EDD173}">
      <dgm:prSet phldrT="[文本]" custT="1"/>
      <dgm:spPr/>
      <dgm:t>
        <a:bodyPr/>
        <a:lstStyle/>
        <a:p>
          <a:pPr algn="ctr"/>
          <a:r>
            <a:rPr lang="zh-CN" altLang="en-US" sz="1600" dirty="0">
              <a:latin typeface="微软雅黑" panose="020B0503020204020204" charset="-122"/>
              <a:ea typeface="微软雅黑" panose="020B0503020204020204" charset="-122"/>
            </a:rPr>
            <a:t>本地协助：在项目所在地解决系统使用过程中出现的问题</a:t>
          </a:r>
        </a:p>
      </dgm:t>
    </dgm:pt>
    <dgm:pt modelId="{A0677082-5EF5-408A-BFB8-22F8820FBAB4}" cxnId="{270BB479-5E80-44D7-AC0A-7466886B5883}" type="parTrans">
      <dgm:prSet/>
      <dgm:spPr/>
      <dgm:t>
        <a:bodyPr/>
        <a:lstStyle/>
        <a:p>
          <a:endParaRPr lang="zh-CN" altLang="en-US" sz="1600">
            <a:latin typeface="微软雅黑" panose="020B0503020204020204" charset="-122"/>
            <a:ea typeface="微软雅黑" panose="020B0503020204020204" charset="-122"/>
          </a:endParaRPr>
        </a:p>
      </dgm:t>
    </dgm:pt>
    <dgm:pt modelId="{EFF986F3-5CE1-4A5C-B60E-B1C994610419}" cxnId="{270BB479-5E80-44D7-AC0A-7466886B5883}" type="sibTrans">
      <dgm:prSet custT="1"/>
      <dgm:spPr/>
      <dgm:t>
        <a:bodyPr/>
        <a:lstStyle/>
        <a:p>
          <a:endParaRPr lang="zh-CN" altLang="en-US" sz="1200">
            <a:latin typeface="微软雅黑" panose="020B0503020204020204" charset="-122"/>
            <a:ea typeface="微软雅黑" panose="020B0503020204020204" charset="-122"/>
          </a:endParaRPr>
        </a:p>
      </dgm:t>
    </dgm:pt>
    <dgm:pt modelId="{41A1FE9D-AAFB-4DF1-B852-4A61404D9F90}">
      <dgm:prSet phldrT="[文本]" custT="1"/>
      <dgm:spPr/>
      <dgm:t>
        <a:bodyPr/>
        <a:lstStyle/>
        <a:p>
          <a:r>
            <a:rPr lang="zh-CN" altLang="en-US" sz="1600" dirty="0">
              <a:latin typeface="微软雅黑" panose="020B0503020204020204" charset="-122"/>
              <a:ea typeface="微软雅黑" panose="020B0503020204020204" charset="-122"/>
            </a:rPr>
            <a:t>远程协助：解决系统使用过程中的功能完善问题</a:t>
          </a:r>
        </a:p>
      </dgm:t>
    </dgm:pt>
    <dgm:pt modelId="{CC9A0722-A075-4E8E-80B7-57D185B00197}" cxnId="{B389ED21-0645-47CC-8ED5-EEC02C2AFE90}" type="parTrans">
      <dgm:prSet/>
      <dgm:spPr/>
      <dgm:t>
        <a:bodyPr/>
        <a:lstStyle/>
        <a:p>
          <a:endParaRPr lang="zh-CN" altLang="en-US" sz="1600">
            <a:latin typeface="微软雅黑" panose="020B0503020204020204" charset="-122"/>
            <a:ea typeface="微软雅黑" panose="020B0503020204020204" charset="-122"/>
          </a:endParaRPr>
        </a:p>
      </dgm:t>
    </dgm:pt>
    <dgm:pt modelId="{1C15C1CC-6823-4C39-8899-EE78892E0B60}" cxnId="{B389ED21-0645-47CC-8ED5-EEC02C2AFE90}" type="sibTrans">
      <dgm:prSet custT="1"/>
      <dgm:spPr/>
      <dgm:t>
        <a:bodyPr/>
        <a:lstStyle/>
        <a:p>
          <a:endParaRPr lang="zh-CN" altLang="en-US" sz="1200">
            <a:latin typeface="微软雅黑" panose="020B0503020204020204" charset="-122"/>
            <a:ea typeface="微软雅黑" panose="020B0503020204020204" charset="-122"/>
          </a:endParaRPr>
        </a:p>
      </dgm:t>
    </dgm:pt>
    <dgm:pt modelId="{E5171630-8043-4D62-A81F-EC812FCDE2AC}">
      <dgm:prSet phldrT="[文本]" custT="1"/>
      <dgm:spPr/>
      <dgm:t>
        <a:bodyPr/>
        <a:lstStyle/>
        <a:p>
          <a:r>
            <a:rPr lang="zh-CN" altLang="en-US" sz="1600">
              <a:latin typeface="微软雅黑" panose="020B0503020204020204" charset="-122"/>
              <a:ea typeface="微软雅黑" panose="020B0503020204020204" charset="-122"/>
            </a:rPr>
            <a:t>形成运维报告</a:t>
          </a:r>
          <a:endParaRPr lang="en-US" altLang="zh-CN" sz="1600">
            <a:latin typeface="微软雅黑" panose="020B0503020204020204" charset="-122"/>
            <a:ea typeface="微软雅黑" panose="020B0503020204020204" charset="-122"/>
          </a:endParaRPr>
        </a:p>
        <a:p>
          <a:r>
            <a:rPr lang="zh-CN" altLang="en-US" sz="1600">
              <a:latin typeface="微软雅黑" panose="020B0503020204020204" charset="-122"/>
              <a:ea typeface="微软雅黑" panose="020B0503020204020204" charset="-122"/>
            </a:rPr>
            <a:t>（月报、季报、年报）</a:t>
          </a:r>
          <a:endParaRPr lang="zh-CN" altLang="en-US" sz="1600" dirty="0">
            <a:latin typeface="微软雅黑" panose="020B0503020204020204" charset="-122"/>
            <a:ea typeface="微软雅黑" panose="020B0503020204020204" charset="-122"/>
          </a:endParaRPr>
        </a:p>
      </dgm:t>
    </dgm:pt>
    <dgm:pt modelId="{F7E1399E-19CC-46B9-99FC-439D5FAA99B5}" cxnId="{300E4D32-A2B7-488E-ACA2-E863C09CB17A}" type="parTrans">
      <dgm:prSet/>
      <dgm:spPr/>
      <dgm:t>
        <a:bodyPr/>
        <a:lstStyle/>
        <a:p>
          <a:endParaRPr lang="zh-CN" altLang="en-US" sz="1600">
            <a:latin typeface="微软雅黑" panose="020B0503020204020204" charset="-122"/>
            <a:ea typeface="微软雅黑" panose="020B0503020204020204" charset="-122"/>
          </a:endParaRPr>
        </a:p>
      </dgm:t>
    </dgm:pt>
    <dgm:pt modelId="{E94F44CA-D9DB-437F-BC0C-A488F458F5BE}" cxnId="{300E4D32-A2B7-488E-ACA2-E863C09CB17A}" type="sibTrans">
      <dgm:prSet/>
      <dgm:spPr/>
      <dgm:t>
        <a:bodyPr/>
        <a:lstStyle/>
        <a:p>
          <a:endParaRPr lang="zh-CN" altLang="en-US" sz="1600">
            <a:latin typeface="微软雅黑" panose="020B0503020204020204" charset="-122"/>
            <a:ea typeface="微软雅黑" panose="020B0503020204020204" charset="-122"/>
          </a:endParaRPr>
        </a:p>
      </dgm:t>
    </dgm:pt>
    <dgm:pt modelId="{E488298B-DE29-45BB-9AAE-D0D5FE3F0973}" type="pres">
      <dgm:prSet presAssocID="{8236D04A-1D0D-41E4-A2C2-2BAFE7E1BE5F}" presName="Name0" presStyleCnt="0">
        <dgm:presLayoutVars>
          <dgm:dir/>
          <dgm:resizeHandles val="exact"/>
        </dgm:presLayoutVars>
      </dgm:prSet>
      <dgm:spPr/>
    </dgm:pt>
    <dgm:pt modelId="{E3787A48-FF19-4266-B802-80BC1F657109}" type="pres">
      <dgm:prSet presAssocID="{9212EF60-D4A0-431F-8E45-B2D6E2A7C3D6}" presName="node" presStyleLbl="node1" presStyleIdx="0" presStyleCnt="4">
        <dgm:presLayoutVars>
          <dgm:bulletEnabled val="1"/>
        </dgm:presLayoutVars>
      </dgm:prSet>
      <dgm:spPr/>
      <dgm:t>
        <a:bodyPr/>
        <a:lstStyle/>
        <a:p>
          <a:endParaRPr lang="zh-CN" altLang="en-US"/>
        </a:p>
      </dgm:t>
    </dgm:pt>
    <dgm:pt modelId="{39B6A2AC-06FD-412B-872B-0BC07689AEFE}" type="pres">
      <dgm:prSet presAssocID="{135D00B6-6992-4E6B-931A-C8E5D4E7D402}" presName="sibTrans" presStyleLbl="sibTrans2D1" presStyleIdx="0" presStyleCnt="3"/>
      <dgm:spPr/>
      <dgm:t>
        <a:bodyPr/>
        <a:lstStyle/>
        <a:p>
          <a:endParaRPr lang="zh-CN" altLang="en-US"/>
        </a:p>
      </dgm:t>
    </dgm:pt>
    <dgm:pt modelId="{A087FB35-5E3B-4A8A-901F-A85EE7E4BCF6}" type="pres">
      <dgm:prSet presAssocID="{135D00B6-6992-4E6B-931A-C8E5D4E7D402}" presName="connectorText" presStyleLbl="sibTrans2D1" presStyleIdx="0" presStyleCnt="3"/>
      <dgm:spPr/>
      <dgm:t>
        <a:bodyPr/>
        <a:lstStyle/>
        <a:p>
          <a:endParaRPr lang="zh-CN" altLang="en-US"/>
        </a:p>
      </dgm:t>
    </dgm:pt>
    <dgm:pt modelId="{64272BBE-A6B7-42E6-9D02-CCD587E6AA15}" type="pres">
      <dgm:prSet presAssocID="{E7799903-69E5-4EC0-BF36-C885C8EDD173}" presName="node" presStyleLbl="node1" presStyleIdx="1" presStyleCnt="4">
        <dgm:presLayoutVars>
          <dgm:bulletEnabled val="1"/>
        </dgm:presLayoutVars>
      </dgm:prSet>
      <dgm:spPr/>
      <dgm:t>
        <a:bodyPr/>
        <a:lstStyle/>
        <a:p>
          <a:endParaRPr lang="zh-CN" altLang="en-US"/>
        </a:p>
      </dgm:t>
    </dgm:pt>
    <dgm:pt modelId="{73A68AF4-8C50-42BE-AA82-E8CEE7369542}" type="pres">
      <dgm:prSet presAssocID="{EFF986F3-5CE1-4A5C-B60E-B1C994610419}" presName="sibTrans" presStyleLbl="sibTrans2D1" presStyleIdx="1" presStyleCnt="3"/>
      <dgm:spPr/>
      <dgm:t>
        <a:bodyPr/>
        <a:lstStyle/>
        <a:p>
          <a:endParaRPr lang="zh-CN" altLang="en-US"/>
        </a:p>
      </dgm:t>
    </dgm:pt>
    <dgm:pt modelId="{5BA1DB5F-272C-45C0-A114-9D544E0B0E1D}" type="pres">
      <dgm:prSet presAssocID="{EFF986F3-5CE1-4A5C-B60E-B1C994610419}" presName="connectorText" presStyleLbl="sibTrans2D1" presStyleIdx="1" presStyleCnt="3"/>
      <dgm:spPr/>
      <dgm:t>
        <a:bodyPr/>
        <a:lstStyle/>
        <a:p>
          <a:endParaRPr lang="zh-CN" altLang="en-US"/>
        </a:p>
      </dgm:t>
    </dgm:pt>
    <dgm:pt modelId="{434AEA40-C2F2-45B7-96F4-2A4A753C409E}" type="pres">
      <dgm:prSet presAssocID="{41A1FE9D-AAFB-4DF1-B852-4A61404D9F90}" presName="node" presStyleLbl="node1" presStyleIdx="2" presStyleCnt="4">
        <dgm:presLayoutVars>
          <dgm:bulletEnabled val="1"/>
        </dgm:presLayoutVars>
      </dgm:prSet>
      <dgm:spPr/>
      <dgm:t>
        <a:bodyPr/>
        <a:lstStyle/>
        <a:p>
          <a:endParaRPr lang="zh-CN" altLang="en-US"/>
        </a:p>
      </dgm:t>
    </dgm:pt>
    <dgm:pt modelId="{76E51BA0-4806-4AE4-87A0-1D59866E1955}" type="pres">
      <dgm:prSet presAssocID="{1C15C1CC-6823-4C39-8899-EE78892E0B60}" presName="sibTrans" presStyleLbl="sibTrans2D1" presStyleIdx="2" presStyleCnt="3"/>
      <dgm:spPr/>
      <dgm:t>
        <a:bodyPr/>
        <a:lstStyle/>
        <a:p>
          <a:endParaRPr lang="zh-CN" altLang="en-US"/>
        </a:p>
      </dgm:t>
    </dgm:pt>
    <dgm:pt modelId="{490804A9-6FC0-4DE4-8755-28DC29AD380A}" type="pres">
      <dgm:prSet presAssocID="{1C15C1CC-6823-4C39-8899-EE78892E0B60}" presName="connectorText" presStyleLbl="sibTrans2D1" presStyleIdx="2" presStyleCnt="3"/>
      <dgm:spPr/>
      <dgm:t>
        <a:bodyPr/>
        <a:lstStyle/>
        <a:p>
          <a:endParaRPr lang="zh-CN" altLang="en-US"/>
        </a:p>
      </dgm:t>
    </dgm:pt>
    <dgm:pt modelId="{DD0EC776-3A22-4E9D-BC8D-876E5DBE15A2}" type="pres">
      <dgm:prSet presAssocID="{E5171630-8043-4D62-A81F-EC812FCDE2AC}" presName="node" presStyleLbl="node1" presStyleIdx="3" presStyleCnt="4">
        <dgm:presLayoutVars>
          <dgm:bulletEnabled val="1"/>
        </dgm:presLayoutVars>
      </dgm:prSet>
      <dgm:spPr/>
      <dgm:t>
        <a:bodyPr/>
        <a:lstStyle/>
        <a:p>
          <a:endParaRPr lang="zh-CN" altLang="en-US"/>
        </a:p>
      </dgm:t>
    </dgm:pt>
  </dgm:ptLst>
  <dgm:cxnLst>
    <dgm:cxn modelId="{6B8B5FEE-E2F9-B24A-85CB-FFE8F519C02C}" type="presOf" srcId="{9212EF60-D4A0-431F-8E45-B2D6E2A7C3D6}" destId="{E3787A48-FF19-4266-B802-80BC1F657109}" srcOrd="0" destOrd="0" presId="urn:microsoft.com/office/officeart/2005/8/layout/process1"/>
    <dgm:cxn modelId="{63CF7143-DBB1-8749-9F4F-A3A78D9AE106}" type="presOf" srcId="{E5171630-8043-4D62-A81F-EC812FCDE2AC}" destId="{DD0EC776-3A22-4E9D-BC8D-876E5DBE15A2}" srcOrd="0" destOrd="0" presId="urn:microsoft.com/office/officeart/2005/8/layout/process1"/>
    <dgm:cxn modelId="{C75E44C6-5143-9241-A197-5134855E0D70}" type="presOf" srcId="{135D00B6-6992-4E6B-931A-C8E5D4E7D402}" destId="{39B6A2AC-06FD-412B-872B-0BC07689AEFE}" srcOrd="0" destOrd="0" presId="urn:microsoft.com/office/officeart/2005/8/layout/process1"/>
    <dgm:cxn modelId="{B389ED21-0645-47CC-8ED5-EEC02C2AFE90}" srcId="{8236D04A-1D0D-41E4-A2C2-2BAFE7E1BE5F}" destId="{41A1FE9D-AAFB-4DF1-B852-4A61404D9F90}" srcOrd="2" destOrd="0" parTransId="{CC9A0722-A075-4E8E-80B7-57D185B00197}" sibTransId="{1C15C1CC-6823-4C39-8899-EE78892E0B60}"/>
    <dgm:cxn modelId="{270BB479-5E80-44D7-AC0A-7466886B5883}" srcId="{8236D04A-1D0D-41E4-A2C2-2BAFE7E1BE5F}" destId="{E7799903-69E5-4EC0-BF36-C885C8EDD173}" srcOrd="1" destOrd="0" parTransId="{A0677082-5EF5-408A-BFB8-22F8820FBAB4}" sibTransId="{EFF986F3-5CE1-4A5C-B60E-B1C994610419}"/>
    <dgm:cxn modelId="{0A0B8ECF-E184-974E-9F5B-C640B6135FD0}" type="presOf" srcId="{EFF986F3-5CE1-4A5C-B60E-B1C994610419}" destId="{5BA1DB5F-272C-45C0-A114-9D544E0B0E1D}" srcOrd="1" destOrd="0" presId="urn:microsoft.com/office/officeart/2005/8/layout/process1"/>
    <dgm:cxn modelId="{2BDCB66C-EC17-F34A-B9D8-45D33C5A377D}" type="presOf" srcId="{41A1FE9D-AAFB-4DF1-B852-4A61404D9F90}" destId="{434AEA40-C2F2-45B7-96F4-2A4A753C409E}" srcOrd="0" destOrd="0" presId="urn:microsoft.com/office/officeart/2005/8/layout/process1"/>
    <dgm:cxn modelId="{485A8900-BC48-BA4D-A7D0-68B5F96AD956}" type="presOf" srcId="{EFF986F3-5CE1-4A5C-B60E-B1C994610419}" destId="{73A68AF4-8C50-42BE-AA82-E8CEE7369542}" srcOrd="0" destOrd="0" presId="urn:microsoft.com/office/officeart/2005/8/layout/process1"/>
    <dgm:cxn modelId="{891D3174-6B59-D74A-8AEA-F2D5DF02ADEF}" type="presOf" srcId="{8236D04A-1D0D-41E4-A2C2-2BAFE7E1BE5F}" destId="{E488298B-DE29-45BB-9AAE-D0D5FE3F0973}" srcOrd="0" destOrd="0" presId="urn:microsoft.com/office/officeart/2005/8/layout/process1"/>
    <dgm:cxn modelId="{70515F68-C0C8-1C45-858C-10FEBF32FFD5}" type="presOf" srcId="{1C15C1CC-6823-4C39-8899-EE78892E0B60}" destId="{490804A9-6FC0-4DE4-8755-28DC29AD380A}" srcOrd="1" destOrd="0" presId="urn:microsoft.com/office/officeart/2005/8/layout/process1"/>
    <dgm:cxn modelId="{905566E5-BE03-A043-8851-441441D79CD1}" type="presOf" srcId="{1C15C1CC-6823-4C39-8899-EE78892E0B60}" destId="{76E51BA0-4806-4AE4-87A0-1D59866E1955}" srcOrd="0" destOrd="0" presId="urn:microsoft.com/office/officeart/2005/8/layout/process1"/>
    <dgm:cxn modelId="{71073218-A769-9A4C-902F-4FA9D08A1602}" type="presOf" srcId="{E7799903-69E5-4EC0-BF36-C885C8EDD173}" destId="{64272BBE-A6B7-42E6-9D02-CCD587E6AA15}" srcOrd="0" destOrd="0" presId="urn:microsoft.com/office/officeart/2005/8/layout/process1"/>
    <dgm:cxn modelId="{B2BD0067-5683-477B-9CFF-EBAD66426BE0}" srcId="{8236D04A-1D0D-41E4-A2C2-2BAFE7E1BE5F}" destId="{9212EF60-D4A0-431F-8E45-B2D6E2A7C3D6}" srcOrd="0" destOrd="0" parTransId="{A2EB6B78-CA61-4260-9A14-894E78C5F896}" sibTransId="{135D00B6-6992-4E6B-931A-C8E5D4E7D402}"/>
    <dgm:cxn modelId="{300E4D32-A2B7-488E-ACA2-E863C09CB17A}" srcId="{8236D04A-1D0D-41E4-A2C2-2BAFE7E1BE5F}" destId="{E5171630-8043-4D62-A81F-EC812FCDE2AC}" srcOrd="3" destOrd="0" parTransId="{F7E1399E-19CC-46B9-99FC-439D5FAA99B5}" sibTransId="{E94F44CA-D9DB-437F-BC0C-A488F458F5BE}"/>
    <dgm:cxn modelId="{239EFFC8-C8FD-B14A-B404-59DD7C1AC4CC}" type="presOf" srcId="{135D00B6-6992-4E6B-931A-C8E5D4E7D402}" destId="{A087FB35-5E3B-4A8A-901F-A85EE7E4BCF6}" srcOrd="1" destOrd="0" presId="urn:microsoft.com/office/officeart/2005/8/layout/process1"/>
    <dgm:cxn modelId="{D95C42BD-6A62-A24C-A777-D78F98411F67}" type="presParOf" srcId="{E488298B-DE29-45BB-9AAE-D0D5FE3F0973}" destId="{E3787A48-FF19-4266-B802-80BC1F657109}" srcOrd="0" destOrd="0" presId="urn:microsoft.com/office/officeart/2005/8/layout/process1"/>
    <dgm:cxn modelId="{D71BBE8E-DCA4-A048-85BD-9682E9A76872}" type="presParOf" srcId="{E488298B-DE29-45BB-9AAE-D0D5FE3F0973}" destId="{39B6A2AC-06FD-412B-872B-0BC07689AEFE}" srcOrd="1" destOrd="0" presId="urn:microsoft.com/office/officeart/2005/8/layout/process1"/>
    <dgm:cxn modelId="{E53E8D69-1B01-D840-BA1A-4FE3077ACBE9}" type="presParOf" srcId="{39B6A2AC-06FD-412B-872B-0BC07689AEFE}" destId="{A087FB35-5E3B-4A8A-901F-A85EE7E4BCF6}" srcOrd="0" destOrd="0" presId="urn:microsoft.com/office/officeart/2005/8/layout/process1"/>
    <dgm:cxn modelId="{C372E641-7BE8-8E4B-8C4A-9D00CBE1D0E3}" type="presParOf" srcId="{E488298B-DE29-45BB-9AAE-D0D5FE3F0973}" destId="{64272BBE-A6B7-42E6-9D02-CCD587E6AA15}" srcOrd="2" destOrd="0" presId="urn:microsoft.com/office/officeart/2005/8/layout/process1"/>
    <dgm:cxn modelId="{E805899A-C131-9F40-8193-E504C3653617}" type="presParOf" srcId="{E488298B-DE29-45BB-9AAE-D0D5FE3F0973}" destId="{73A68AF4-8C50-42BE-AA82-E8CEE7369542}" srcOrd="3" destOrd="0" presId="urn:microsoft.com/office/officeart/2005/8/layout/process1"/>
    <dgm:cxn modelId="{03331245-22D2-A14E-87CE-93028733FFB2}" type="presParOf" srcId="{73A68AF4-8C50-42BE-AA82-E8CEE7369542}" destId="{5BA1DB5F-272C-45C0-A114-9D544E0B0E1D}" srcOrd="0" destOrd="0" presId="urn:microsoft.com/office/officeart/2005/8/layout/process1"/>
    <dgm:cxn modelId="{3429AF2F-8617-3344-B133-E0CE7F99ED35}" type="presParOf" srcId="{E488298B-DE29-45BB-9AAE-D0D5FE3F0973}" destId="{434AEA40-C2F2-45B7-96F4-2A4A753C409E}" srcOrd="4" destOrd="0" presId="urn:microsoft.com/office/officeart/2005/8/layout/process1"/>
    <dgm:cxn modelId="{69330EC4-EFA3-8E43-9967-DDAAE3CB3C4C}" type="presParOf" srcId="{E488298B-DE29-45BB-9AAE-D0D5FE3F0973}" destId="{76E51BA0-4806-4AE4-87A0-1D59866E1955}" srcOrd="5" destOrd="0" presId="urn:microsoft.com/office/officeart/2005/8/layout/process1"/>
    <dgm:cxn modelId="{B8C84022-D9B2-9A48-9E22-21136B150711}" type="presParOf" srcId="{76E51BA0-4806-4AE4-87A0-1D59866E1955}" destId="{490804A9-6FC0-4DE4-8755-28DC29AD380A}" srcOrd="0" destOrd="0" presId="urn:microsoft.com/office/officeart/2005/8/layout/process1"/>
    <dgm:cxn modelId="{EE15381F-23B6-1B4E-8B7C-36879D4168DD}" type="presParOf" srcId="{E488298B-DE29-45BB-9AAE-D0D5FE3F0973}" destId="{DD0EC776-3A22-4E9D-BC8D-876E5DBE15A2}" srcOrd="6"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87A48-FF19-4266-B802-80BC1F657109}">
      <dsp:nvSpPr>
        <dsp:cNvPr id="0" name=""/>
        <dsp:cNvSpPr/>
      </dsp:nvSpPr>
      <dsp:spPr>
        <a:xfrm>
          <a:off x="3607" y="254909"/>
          <a:ext cx="1577112" cy="130111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项目结项后</a:t>
          </a:r>
          <a:endParaRPr lang="en-US" altLang="zh-CN" sz="1600" kern="1200" dirty="0">
            <a:latin typeface="微软雅黑" panose="020B0503020204020204" pitchFamily="34" charset="-122"/>
            <a:ea typeface="微软雅黑" panose="020B0503020204020204" pitchFamily="34" charset="-122"/>
          </a:endParaRPr>
        </a:p>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移交给运维部</a:t>
          </a:r>
        </a:p>
      </dsp:txBody>
      <dsp:txXfrm>
        <a:off x="41715" y="293017"/>
        <a:ext cx="1500896" cy="1224902"/>
      </dsp:txXfrm>
    </dsp:sp>
    <dsp:sp modelId="{39B6A2AC-06FD-412B-872B-0BC07689AEFE}">
      <dsp:nvSpPr>
        <dsp:cNvPr id="0" name=""/>
        <dsp:cNvSpPr/>
      </dsp:nvSpPr>
      <dsp:spPr>
        <a:xfrm>
          <a:off x="1738431" y="709906"/>
          <a:ext cx="334347" cy="39112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anose="020B0503020204020204" pitchFamily="34" charset="-122"/>
            <a:ea typeface="微软雅黑" panose="020B0503020204020204" pitchFamily="34" charset="-122"/>
          </a:endParaRPr>
        </a:p>
      </dsp:txBody>
      <dsp:txXfrm>
        <a:off x="1738431" y="788131"/>
        <a:ext cx="234043" cy="234673"/>
      </dsp:txXfrm>
    </dsp:sp>
    <dsp:sp modelId="{64272BBE-A6B7-42E6-9D02-CCD587E6AA15}">
      <dsp:nvSpPr>
        <dsp:cNvPr id="0" name=""/>
        <dsp:cNvSpPr/>
      </dsp:nvSpPr>
      <dsp:spPr>
        <a:xfrm>
          <a:off x="2211565" y="254909"/>
          <a:ext cx="1577112" cy="1301118"/>
        </a:xfrm>
        <a:prstGeom prst="roundRect">
          <a:avLst>
            <a:gd name="adj" fmla="val 10000"/>
          </a:avLst>
        </a:prstGeom>
        <a:solidFill>
          <a:schemeClr val="accent4">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本地协助：在项目所在地解决系统使用过程中出现的问题</a:t>
          </a:r>
        </a:p>
      </dsp:txBody>
      <dsp:txXfrm>
        <a:off x="2249673" y="293017"/>
        <a:ext cx="1500896" cy="1224902"/>
      </dsp:txXfrm>
    </dsp:sp>
    <dsp:sp modelId="{73A68AF4-8C50-42BE-AA82-E8CEE7369542}">
      <dsp:nvSpPr>
        <dsp:cNvPr id="0" name=""/>
        <dsp:cNvSpPr/>
      </dsp:nvSpPr>
      <dsp:spPr>
        <a:xfrm>
          <a:off x="3946389" y="709906"/>
          <a:ext cx="334347" cy="391123"/>
        </a:xfrm>
        <a:prstGeom prst="rightArrow">
          <a:avLst>
            <a:gd name="adj1" fmla="val 60000"/>
            <a:gd name="adj2" fmla="val 50000"/>
          </a:avLst>
        </a:prstGeom>
        <a:solidFill>
          <a:schemeClr val="accent4">
            <a:hueOff val="5197846"/>
            <a:satOff val="-23984"/>
            <a:lumOff val="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anose="020B0503020204020204" pitchFamily="34" charset="-122"/>
            <a:ea typeface="微软雅黑" panose="020B0503020204020204" pitchFamily="34" charset="-122"/>
          </a:endParaRPr>
        </a:p>
      </dsp:txBody>
      <dsp:txXfrm>
        <a:off x="3946389" y="788131"/>
        <a:ext cx="234043" cy="234673"/>
      </dsp:txXfrm>
    </dsp:sp>
    <dsp:sp modelId="{434AEA40-C2F2-45B7-96F4-2A4A753C409E}">
      <dsp:nvSpPr>
        <dsp:cNvPr id="0" name=""/>
        <dsp:cNvSpPr/>
      </dsp:nvSpPr>
      <dsp:spPr>
        <a:xfrm>
          <a:off x="4419523" y="254909"/>
          <a:ext cx="1577112" cy="1301118"/>
        </a:xfrm>
        <a:prstGeom prst="roundRect">
          <a:avLst>
            <a:gd name="adj" fmla="val 10000"/>
          </a:avLst>
        </a:prstGeom>
        <a:solidFill>
          <a:schemeClr val="accent4">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远程协助：解决系统使用过程中的功能完善问题</a:t>
          </a:r>
        </a:p>
      </dsp:txBody>
      <dsp:txXfrm>
        <a:off x="4457631" y="293017"/>
        <a:ext cx="1500896" cy="1224902"/>
      </dsp:txXfrm>
    </dsp:sp>
    <dsp:sp modelId="{76E51BA0-4806-4AE4-87A0-1D59866E1955}">
      <dsp:nvSpPr>
        <dsp:cNvPr id="0" name=""/>
        <dsp:cNvSpPr/>
      </dsp:nvSpPr>
      <dsp:spPr>
        <a:xfrm>
          <a:off x="6154347" y="709906"/>
          <a:ext cx="334347" cy="391123"/>
        </a:xfrm>
        <a:prstGeom prst="rightArrow">
          <a:avLst>
            <a:gd name="adj1" fmla="val 60000"/>
            <a:gd name="adj2" fmla="val 50000"/>
          </a:avLst>
        </a:prstGeom>
        <a:solidFill>
          <a:schemeClr val="accent4">
            <a:hueOff val="10395692"/>
            <a:satOff val="-47968"/>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panose="020B0503020204020204" pitchFamily="34" charset="-122"/>
            <a:ea typeface="微软雅黑" panose="020B0503020204020204" pitchFamily="34" charset="-122"/>
          </a:endParaRPr>
        </a:p>
      </dsp:txBody>
      <dsp:txXfrm>
        <a:off x="6154347" y="788131"/>
        <a:ext cx="234043" cy="234673"/>
      </dsp:txXfrm>
    </dsp:sp>
    <dsp:sp modelId="{DD0EC776-3A22-4E9D-BC8D-876E5DBE15A2}">
      <dsp:nvSpPr>
        <dsp:cNvPr id="0" name=""/>
        <dsp:cNvSpPr/>
      </dsp:nvSpPr>
      <dsp:spPr>
        <a:xfrm>
          <a:off x="6627481" y="254909"/>
          <a:ext cx="1577112" cy="1301118"/>
        </a:xfrm>
        <a:prstGeom prst="roundRect">
          <a:avLst>
            <a:gd name="adj" fmla="val 1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a:latin typeface="微软雅黑" panose="020B0503020204020204" pitchFamily="34" charset="-122"/>
              <a:ea typeface="微软雅黑" panose="020B0503020204020204" pitchFamily="34" charset="-122"/>
            </a:rPr>
            <a:t>形成运维报告</a:t>
          </a:r>
          <a:endParaRPr lang="en-US" altLang="zh-CN" sz="1600" kern="1200">
            <a:latin typeface="微软雅黑" panose="020B0503020204020204" pitchFamily="34" charset="-122"/>
            <a:ea typeface="微软雅黑" panose="020B0503020204020204" pitchFamily="34" charset="-122"/>
          </a:endParaRPr>
        </a:p>
        <a:p>
          <a:pPr lvl="0" algn="ctr" defTabSz="711200">
            <a:lnSpc>
              <a:spcPct val="90000"/>
            </a:lnSpc>
            <a:spcBef>
              <a:spcPct val="0"/>
            </a:spcBef>
            <a:spcAft>
              <a:spcPct val="35000"/>
            </a:spcAft>
          </a:pPr>
          <a:r>
            <a:rPr lang="zh-CN" altLang="en-US" sz="1600" kern="1200">
              <a:latin typeface="微软雅黑" panose="020B0503020204020204" pitchFamily="34" charset="-122"/>
              <a:ea typeface="微软雅黑" panose="020B0503020204020204" pitchFamily="34" charset="-122"/>
            </a:rPr>
            <a:t>（月报、季报、年报）</a:t>
          </a:r>
          <a:endParaRPr lang="zh-CN" altLang="en-US" sz="1600" kern="1200" dirty="0">
            <a:latin typeface="微软雅黑" panose="020B0503020204020204" pitchFamily="34" charset="-122"/>
            <a:ea typeface="微软雅黑" panose="020B0503020204020204" pitchFamily="34" charset="-122"/>
          </a:endParaRPr>
        </a:p>
      </dsp:txBody>
      <dsp:txXfrm>
        <a:off x="6665589" y="293017"/>
        <a:ext cx="1500896" cy="12249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121" y="1279287"/>
            <a:ext cx="613950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en-US" altLang="zh-CN" dirty="0"/>
              <a:t>http://218.28.57.152:4000/index.html</a:t>
            </a:r>
            <a:endParaRPr lang="en-US" altLang="zh-CN" dirty="0"/>
          </a:p>
          <a:p>
            <a:endParaRPr lang="en-US" altLang="zh-CN" dirty="0"/>
          </a:p>
          <a:p>
            <a:r>
              <a:rPr lang="zh-CN" altLang="en-US" dirty="0"/>
              <a:t>微视频展示，直观带入</a:t>
            </a:r>
            <a:endParaRPr lang="zh-CN" altLang="en-US" dirty="0"/>
          </a:p>
        </p:txBody>
      </p:sp>
      <p:sp>
        <p:nvSpPr>
          <p:cNvPr id="4" name="灯片编号占位符 3"/>
          <p:cNvSpPr>
            <a:spLocks noGrp="1"/>
          </p:cNvSpPr>
          <p:nvPr>
            <p:ph type="sldNum" sz="quarter" idx="10"/>
          </p:nvPr>
        </p:nvSpPr>
        <p:spPr/>
        <p:txBody>
          <a:bodyPr/>
          <a:lstStyle/>
          <a:p>
            <a:pPr>
              <a:defRPr/>
            </a:pPr>
            <a:fld id="{BC2177A1-B2D6-463C-A652-E1FBE288F87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4B21A6-DD33-4906-8947-DCD56CCD9B1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a:t>平台的建设</a:t>
            </a:r>
            <a:r>
              <a:rPr lang="en-US" altLang="zh-CN" dirty="0"/>
              <a:t>+</a:t>
            </a:r>
            <a:r>
              <a:rPr lang="zh-CN" altLang="en-US" dirty="0"/>
              <a:t>运营</a:t>
            </a:r>
            <a:endParaRPr lang="en-US" altLang="zh-CN" dirty="0"/>
          </a:p>
          <a:p>
            <a:r>
              <a:rPr lang="en-US" altLang="zh-CN" sz="1300" dirty="0"/>
              <a:t>Information Technology Service Standards,</a:t>
            </a:r>
            <a:r>
              <a:rPr lang="zh-CN" altLang="en-US" sz="1300" dirty="0"/>
              <a:t>信息技术服务标准，是在工业和信息化部、国家标准化委的领导和支持下，由</a:t>
            </a:r>
            <a:r>
              <a:rPr lang="en-US" altLang="zh-CN" sz="1300" dirty="0"/>
              <a:t>ITSS</a:t>
            </a:r>
            <a:r>
              <a:rPr lang="zh-CN" altLang="en-US" sz="1300" dirty="0"/>
              <a:t>工作组研制的一套</a:t>
            </a:r>
            <a:r>
              <a:rPr lang="en-US" altLang="zh-CN" sz="1300" dirty="0"/>
              <a:t>IT</a:t>
            </a:r>
            <a:r>
              <a:rPr lang="zh-CN" altLang="en-US" sz="1300" dirty="0"/>
              <a:t>服务领域的标准库和一套提供</a:t>
            </a:r>
            <a:r>
              <a:rPr lang="en-US" altLang="zh-CN" sz="1300" dirty="0"/>
              <a:t>IT</a:t>
            </a:r>
            <a:r>
              <a:rPr lang="zh-CN" altLang="en-US" sz="1300" dirty="0"/>
              <a:t>服务的方法论。</a:t>
            </a:r>
            <a:endParaRPr lang="zh-CN" altLang="en-US" dirty="0"/>
          </a:p>
        </p:txBody>
      </p:sp>
      <p:sp>
        <p:nvSpPr>
          <p:cNvPr id="4" name="灯片编号占位符 3"/>
          <p:cNvSpPr>
            <a:spLocks noGrp="1"/>
          </p:cNvSpPr>
          <p:nvPr>
            <p:ph type="sldNum" sz="quarter" idx="10"/>
          </p:nvPr>
        </p:nvSpPr>
        <p:spPr/>
        <p:txBody>
          <a:bodyPr/>
          <a:lstStyle/>
          <a:p>
            <a:pPr>
              <a:defRPr/>
            </a:pPr>
            <a:fld id="{BC2177A1-B2D6-463C-A652-E1FBE288F87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http://www.visitgd.com/        </a:t>
            </a:r>
            <a:r>
              <a:rPr lang="zh-CN" altLang="en-US" dirty="0"/>
              <a:t>卡通风</a:t>
            </a:r>
            <a:endParaRPr lang="zh-CN" altLang="en-US" dirty="0"/>
          </a:p>
        </p:txBody>
      </p:sp>
      <p:sp>
        <p:nvSpPr>
          <p:cNvPr id="4" name="灯片编号占位符 3"/>
          <p:cNvSpPr>
            <a:spLocks noGrp="1"/>
          </p:cNvSpPr>
          <p:nvPr>
            <p:ph type="sldNum" sz="quarter" idx="10"/>
          </p:nvPr>
        </p:nvSpPr>
        <p:spPr/>
        <p:txBody>
          <a:bodyPr/>
          <a:lstStyle/>
          <a:p>
            <a:pPr>
              <a:defRPr/>
            </a:pPr>
            <a:fld id="{BC2177A1-B2D6-463C-A652-E1FBE288F87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p:spPr>
      </p:sp>
      <p:sp>
        <p:nvSpPr>
          <p:cNvPr id="32771" name="备注占位符 2"/>
          <p:cNvSpPr>
            <a:spLocks noGrp="1" noChangeArrowheads="1"/>
          </p:cNvSpPr>
          <p:nvPr>
            <p:ph type="body" idx="1"/>
          </p:nvPr>
        </p:nvSpPr>
        <p:spPr bwMode="auto">
          <a:noFill/>
        </p:spPr>
        <p:txBody>
          <a:bodyPr wrap="square" numCol="1" anchor="t" anchorCtr="0" compatLnSpc="1"/>
          <a:lstStyle/>
          <a:p>
            <a:pPr eaLnBrk="1" hangingPunct="1">
              <a:spcBef>
                <a:spcPct val="0"/>
              </a:spcBef>
            </a:pPr>
            <a:r>
              <a:rPr lang="en-US" altLang="zh-CN" dirty="0"/>
              <a:t>http://www.tluzhou.com/    </a:t>
            </a:r>
            <a:r>
              <a:rPr lang="zh-CN" altLang="en-US" dirty="0"/>
              <a:t>手绘地图展示</a:t>
            </a:r>
            <a:endParaRPr lang="zh-CN" altLang="en-US" dirty="0"/>
          </a:p>
        </p:txBody>
      </p:sp>
      <p:sp>
        <p:nvSpPr>
          <p:cNvPr id="32772" name="灯片编号占位符 3"/>
          <p:cNvSpPr>
            <a:spLocks noGrp="1" noChangeArrowheads="1"/>
          </p:cNvSpPr>
          <p:nvPr>
            <p:ph type="sldNum" sz="quarter" idx="5"/>
          </p:nvPr>
        </p:nvSpPr>
        <p:spPr bwMode="auto">
          <a:noFill/>
        </p:spPr>
        <p:txBody>
          <a:bodyPr/>
          <a:lstStyle>
            <a:lvl1pPr>
              <a:defRPr>
                <a:solidFill>
                  <a:schemeClr val="tx1"/>
                </a:solidFill>
                <a:latin typeface="等线" panose="02010600030101010101" pitchFamily="2" charset="-122"/>
                <a:ea typeface="等线" panose="02010600030101010101" pitchFamily="2" charset="-122"/>
              </a:defRPr>
            </a:lvl1pPr>
            <a:lvl2pPr marL="805180" indent="-309880">
              <a:defRPr>
                <a:solidFill>
                  <a:schemeClr val="tx1"/>
                </a:solidFill>
                <a:latin typeface="等线" panose="02010600030101010101" pitchFamily="2" charset="-122"/>
                <a:ea typeface="等线" panose="02010600030101010101" pitchFamily="2" charset="-122"/>
              </a:defRPr>
            </a:lvl2pPr>
            <a:lvl3pPr marL="1238250" indent="-247650">
              <a:defRPr>
                <a:solidFill>
                  <a:schemeClr val="tx1"/>
                </a:solidFill>
                <a:latin typeface="等线" panose="02010600030101010101" pitchFamily="2" charset="-122"/>
                <a:ea typeface="等线" panose="02010600030101010101" pitchFamily="2" charset="-122"/>
              </a:defRPr>
            </a:lvl3pPr>
            <a:lvl4pPr marL="1733550" indent="-247650">
              <a:defRPr>
                <a:solidFill>
                  <a:schemeClr val="tx1"/>
                </a:solidFill>
                <a:latin typeface="等线" panose="02010600030101010101" pitchFamily="2" charset="-122"/>
                <a:ea typeface="等线" panose="02010600030101010101" pitchFamily="2" charset="-122"/>
              </a:defRPr>
            </a:lvl4pPr>
            <a:lvl5pPr marL="2229485" indent="-247650">
              <a:defRPr>
                <a:solidFill>
                  <a:schemeClr val="tx1"/>
                </a:solidFill>
                <a:latin typeface="等线" panose="02010600030101010101" pitchFamily="2" charset="-122"/>
                <a:ea typeface="等线" panose="02010600030101010101" pitchFamily="2" charset="-122"/>
              </a:defRPr>
            </a:lvl5pPr>
            <a:lvl6pPr marL="2724785" indent="-24765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220085" indent="-24765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715385" indent="-24765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210685" indent="-24765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6BB3D809-8070-4EC0-8692-A571C0ACB7FE}"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482600" y="1279525"/>
            <a:ext cx="6138863" cy="3454400"/>
          </a:xfrm>
          <a:noFill/>
          <a:ln>
            <a:solidFill>
              <a:srgbClr val="000000"/>
            </a:solidFill>
            <a:miter lim="800000"/>
          </a:ln>
        </p:spPr>
      </p:sp>
      <p:sp>
        <p:nvSpPr>
          <p:cNvPr id="30723" name="备注占位符 2"/>
          <p:cNvSpPr>
            <a:spLocks noGrp="1" noChangeArrowheads="1"/>
          </p:cNvSpPr>
          <p:nvPr>
            <p:ph type="body" idx="1"/>
          </p:nvPr>
        </p:nvSpPr>
        <p:spPr bwMode="auto">
          <a:noFill/>
        </p:spPr>
        <p:txBody>
          <a:bodyPr wrap="square" numCol="1" anchor="t" anchorCtr="0" compatLnSpc="1"/>
          <a:lstStyle/>
          <a:p>
            <a:pPr eaLnBrk="1" hangingPunct="1">
              <a:spcBef>
                <a:spcPct val="0"/>
              </a:spcBef>
            </a:pPr>
            <a:r>
              <a:rPr lang="en-US" altLang="zh-CN" dirty="0"/>
              <a:t>http://www.tsichuan.com/channel-index.do</a:t>
            </a:r>
            <a:endParaRPr lang="en-US" altLang="zh-CN" dirty="0"/>
          </a:p>
          <a:p>
            <a:pPr eaLnBrk="1" hangingPunct="1">
              <a:spcBef>
                <a:spcPct val="0"/>
              </a:spcBef>
            </a:pPr>
            <a:endParaRPr lang="en-US" altLang="zh-CN" dirty="0"/>
          </a:p>
          <a:p>
            <a:pPr eaLnBrk="1" hangingPunct="1">
              <a:spcBef>
                <a:spcPct val="0"/>
              </a:spcBef>
            </a:pPr>
            <a:r>
              <a:rPr lang="zh-CN" altLang="en-US" dirty="0"/>
              <a:t>实时美景展播（视频）、夏季旅游专题（动画）、熊猫频道（视频直播）</a:t>
            </a:r>
            <a:endParaRPr lang="zh-CN" altLang="en-US" dirty="0"/>
          </a:p>
        </p:txBody>
      </p:sp>
      <p:sp>
        <p:nvSpPr>
          <p:cNvPr id="30724" name="灯片编号占位符 3"/>
          <p:cNvSpPr>
            <a:spLocks noGrp="1" noChangeArrowheads="1"/>
          </p:cNvSpPr>
          <p:nvPr>
            <p:ph type="sldNum" sz="quarter" idx="5"/>
          </p:nvPr>
        </p:nvSpPr>
        <p:spPr bwMode="auto">
          <a:noFill/>
        </p:spPr>
        <p:txBody>
          <a:bodyPr/>
          <a:lstStyle>
            <a:lvl1pPr>
              <a:defRPr>
                <a:solidFill>
                  <a:schemeClr val="tx1"/>
                </a:solidFill>
                <a:latin typeface="等线" panose="02010600030101010101" pitchFamily="2" charset="-122"/>
                <a:ea typeface="等线" panose="02010600030101010101" pitchFamily="2" charset="-122"/>
              </a:defRPr>
            </a:lvl1pPr>
            <a:lvl2pPr marL="805180" indent="-309880">
              <a:defRPr>
                <a:solidFill>
                  <a:schemeClr val="tx1"/>
                </a:solidFill>
                <a:latin typeface="等线" panose="02010600030101010101" pitchFamily="2" charset="-122"/>
                <a:ea typeface="等线" panose="02010600030101010101" pitchFamily="2" charset="-122"/>
              </a:defRPr>
            </a:lvl2pPr>
            <a:lvl3pPr marL="1238250" indent="-247650">
              <a:defRPr>
                <a:solidFill>
                  <a:schemeClr val="tx1"/>
                </a:solidFill>
                <a:latin typeface="等线" panose="02010600030101010101" pitchFamily="2" charset="-122"/>
                <a:ea typeface="等线" panose="02010600030101010101" pitchFamily="2" charset="-122"/>
              </a:defRPr>
            </a:lvl3pPr>
            <a:lvl4pPr marL="1733550" indent="-247650">
              <a:defRPr>
                <a:solidFill>
                  <a:schemeClr val="tx1"/>
                </a:solidFill>
                <a:latin typeface="等线" panose="02010600030101010101" pitchFamily="2" charset="-122"/>
                <a:ea typeface="等线" panose="02010600030101010101" pitchFamily="2" charset="-122"/>
              </a:defRPr>
            </a:lvl4pPr>
            <a:lvl5pPr marL="2229485" indent="-247650">
              <a:defRPr>
                <a:solidFill>
                  <a:schemeClr val="tx1"/>
                </a:solidFill>
                <a:latin typeface="等线" panose="02010600030101010101" pitchFamily="2" charset="-122"/>
                <a:ea typeface="等线" panose="02010600030101010101" pitchFamily="2" charset="-122"/>
              </a:defRPr>
            </a:lvl5pPr>
            <a:lvl6pPr marL="2724785" indent="-24765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220085" indent="-24765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715385" indent="-24765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210685" indent="-24765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87ED9C1D-5DF9-4BB7-8497-68B8EB701238}"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600" eaLnBrk="0" fontAlgn="base" hangingPunct="0">
              <a:spcBef>
                <a:spcPct val="0"/>
              </a:spcBef>
              <a:spcAft>
                <a:spcPct val="0"/>
              </a:spcAft>
              <a:defRPr/>
            </a:pPr>
            <a:fld id="{39AD698A-D66C-4FA1-BBD8-F72AE9E6E751}" type="slidenum">
              <a:rPr lang="zh-CN" altLang="en-US" sz="1300">
                <a:solidFill>
                  <a:prstClr val="black"/>
                </a:solidFill>
                <a:latin typeface="Calibri" panose="020F0502020204030204" charset="0"/>
                <a:ea typeface="微软雅黑" panose="020B0503020204020204" charset="-122"/>
              </a:rPr>
            </a:fld>
            <a:endParaRPr lang="zh-CN" altLang="en-US" sz="1300">
              <a:solidFill>
                <a:prstClr val="black"/>
              </a:solidFill>
              <a:latin typeface="Calibri" panose="020F0502020204030204" charset="0"/>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en-US" altLang="zh-CN" dirty="0"/>
              <a:t>http://www.cqta.gov.cn/</a:t>
            </a:r>
            <a:endParaRPr lang="zh-CN" altLang="en-US" dirty="0"/>
          </a:p>
        </p:txBody>
      </p:sp>
      <p:sp>
        <p:nvSpPr>
          <p:cNvPr id="4" name="灯片编号占位符 3"/>
          <p:cNvSpPr>
            <a:spLocks noGrp="1"/>
          </p:cNvSpPr>
          <p:nvPr>
            <p:ph type="sldNum" sz="quarter" idx="10"/>
          </p:nvPr>
        </p:nvSpPr>
        <p:spPr/>
        <p:txBody>
          <a:bodyPr/>
          <a:lstStyle/>
          <a:p>
            <a:pPr>
              <a:defRPr/>
            </a:pPr>
            <a:fld id="{BC2177A1-B2D6-463C-A652-E1FBE288F87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http://www.cqaxfpw.com/</a:t>
            </a:r>
            <a:endParaRPr lang="zh-CN" altLang="en-US" dirty="0"/>
          </a:p>
        </p:txBody>
      </p:sp>
      <p:sp>
        <p:nvSpPr>
          <p:cNvPr id="4" name="灯片编号占位符 3"/>
          <p:cNvSpPr>
            <a:spLocks noGrp="1"/>
          </p:cNvSpPr>
          <p:nvPr>
            <p:ph type="sldNum" sz="quarter" idx="10"/>
          </p:nvPr>
        </p:nvSpPr>
        <p:spPr/>
        <p:txBody>
          <a:bodyPr/>
          <a:lstStyle/>
          <a:p>
            <a:pPr>
              <a:defRPr/>
            </a:pPr>
            <a:fld id="{BC2177A1-B2D6-463C-A652-E1FBE288F87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600" eaLnBrk="0" fontAlgn="base" hangingPunct="0">
              <a:spcBef>
                <a:spcPct val="0"/>
              </a:spcBef>
              <a:spcAft>
                <a:spcPct val="0"/>
              </a:spcAft>
              <a:defRPr/>
            </a:pPr>
            <a:fld id="{39AD698A-D66C-4FA1-BBD8-F72AE9E6E751}" type="slidenum">
              <a:rPr lang="zh-CN" altLang="en-US" sz="1300">
                <a:solidFill>
                  <a:prstClr val="black"/>
                </a:solidFill>
                <a:latin typeface="Calibri" panose="020F0502020204030204" charset="0"/>
                <a:ea typeface="微软雅黑" panose="020B0503020204020204" charset="-122"/>
              </a:rPr>
            </a:fld>
            <a:endParaRPr lang="zh-CN" altLang="en-US" sz="1300">
              <a:solidFill>
                <a:prstClr val="black"/>
              </a:solidFill>
              <a:latin typeface="Calibri" panose="020F0502020204030204" charset="0"/>
              <a:ea typeface="微软雅黑" panose="020B050302020402020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94EA1EB-C105-43E3-A631-BC2BBFE3BB6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28"/>
            <a:ext cx="3276600" cy="2313078"/>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588"/>
            <a:ext cx="3383973" cy="323892"/>
          </a:xfrm>
          <a:prstGeom prst="rect">
            <a:avLst/>
          </a:prstGeom>
        </p:spPr>
        <p:txBody>
          <a:bodyPr vert="horz" lIns="0" tIns="40504" rIns="0" bIns="40504" anchor="ctr"/>
          <a:lstStyle>
            <a:lvl1pPr marL="0" indent="0" algn="ctr">
              <a:lnSpc>
                <a:spcPct val="100000"/>
              </a:lnSpc>
              <a:spcBef>
                <a:spcPts val="0"/>
              </a:spcBef>
              <a:buNone/>
              <a:defRPr sz="315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2966029" y="3289513"/>
            <a:ext cx="3383973" cy="171368"/>
          </a:xfrm>
          <a:prstGeom prst="rect">
            <a:avLst/>
          </a:prstGeom>
        </p:spPr>
        <p:txBody>
          <a:bodyPr vert="horz" lIns="0" tIns="40504" rIns="0" bIns="40504" anchor="ctr"/>
          <a:lstStyle>
            <a:lvl1pPr marL="0" indent="0" algn="ctr">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5" y="3614001"/>
            <a:ext cx="3366029" cy="115285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矩形 1"/>
          <p:cNvSpPr/>
          <p:nvPr userDrawn="1"/>
        </p:nvSpPr>
        <p:spPr>
          <a:xfrm>
            <a:off x="0" y="0"/>
            <a:ext cx="9144000" cy="467916"/>
          </a:xfrm>
          <a:prstGeom prst="rect">
            <a:avLst/>
          </a:prstGeom>
          <a:solidFill>
            <a:srgbClr val="9B8B6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3" name="日期占位符 2"/>
          <p:cNvSpPr>
            <a:spLocks noGrp="1"/>
          </p:cNvSpPr>
          <p:nvPr>
            <p:ph type="dt" sz="half" idx="10"/>
          </p:nvPr>
        </p:nvSpPr>
        <p:spPr/>
        <p:txBody>
          <a:bodyPr/>
          <a:lstStyle>
            <a:lvl1pPr>
              <a:defRPr/>
            </a:lvl1pPr>
          </a:lstStyle>
          <a:p>
            <a:pPr>
              <a:defRPr/>
            </a:pPr>
            <a:fld id="{30F04973-13E9-4C2C-95D4-02FCDE736BFA}" type="datetimeFigureOut">
              <a:rPr lang="zh-CN" altLang="en-US"/>
            </a:fld>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smtClean="0"/>
            </a:lvl1pPr>
          </a:lstStyle>
          <a:p>
            <a:pPr>
              <a:defRPr/>
            </a:pPr>
            <a:fld id="{F5542621-6B65-4CD2-BD05-957BCF4ED0C0}"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8" name="标题占位符 1"/>
          <p:cNvSpPr>
            <a:spLocks noGrp="1"/>
          </p:cNvSpPr>
          <p:nvPr>
            <p:ph type="title"/>
          </p:nvPr>
        </p:nvSpPr>
        <p:spPr bwMode="auto">
          <a:xfrm>
            <a:off x="182941" y="-473"/>
            <a:ext cx="5166288" cy="469089"/>
          </a:xfrm>
          <a:prstGeom prst="rect">
            <a:avLst/>
          </a:prstGeom>
          <a:noFill/>
          <a:ln w="9525">
            <a:noFill/>
            <a:miter lim="800000"/>
          </a:ln>
        </p:spPr>
        <p:txBody>
          <a:bodyPr/>
          <a:lstStyle/>
          <a:p>
            <a:pPr lvl="0"/>
            <a:r>
              <a:rPr lang="zh-CN" altLang="en-US" dirty="0" smtClean="0"/>
              <a:t>单击此处编辑母版标题样式</a:t>
            </a:r>
            <a:endParaRPr lang="zh-CN" altLang="en-US"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700"/>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458"/>
            <a:ext cx="3886200" cy="32640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458"/>
            <a:ext cx="3886200" cy="32640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1999384"/>
            <a:ext cx="3655181" cy="2643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1999384"/>
            <a:ext cx="3673182" cy="2643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20"/>
            <a:ext cx="3124012" cy="28591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92"/>
            <a:ext cx="5800725" cy="435964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458"/>
            <a:ext cx="7886700" cy="326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
        <p:nvSpPr>
          <p:cNvPr id="7" name="原创设计师QQ598969553           _1"/>
          <p:cNvSpPr/>
          <p:nvPr userDrawn="1"/>
        </p:nvSpPr>
        <p:spPr>
          <a:xfrm>
            <a:off x="-1" y="450"/>
            <a:ext cx="9144001" cy="5143500"/>
          </a:xfrm>
          <a:prstGeom prst="rect">
            <a:avLst/>
          </a:prstGeom>
          <a:gradFill flip="none" rotWithShape="1">
            <a:gsLst>
              <a:gs pos="0">
                <a:srgbClr val="11597E"/>
              </a:gs>
              <a:gs pos="74000">
                <a:srgbClr val="1E306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hdphoto1.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1.xml"/><Relationship Id="rId2" Type="http://schemas.microsoft.com/office/2007/relationships/hdphoto" Target="../media/hdphoto1.wdp"/><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hdphoto1.wdp"/><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hdphoto1.wdp"/><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9144000" cy="5143500"/>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5171" y="1061069"/>
            <a:ext cx="1441707" cy="484633"/>
          </a:xfrm>
          <a:prstGeom prst="rect">
            <a:avLst/>
          </a:prstGeom>
        </p:spPr>
      </p:pic>
      <p:sp>
        <p:nvSpPr>
          <p:cNvPr id="3" name="TextBox 13"/>
          <p:cNvSpPr txBox="1"/>
          <p:nvPr/>
        </p:nvSpPr>
        <p:spPr>
          <a:xfrm>
            <a:off x="1586209" y="2365768"/>
            <a:ext cx="5870744" cy="780214"/>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70" dirty="0" smtClean="0">
                <a:solidFill>
                  <a:srgbClr val="15F2FA"/>
                </a:solidFill>
                <a:latin typeface="微软雅黑" panose="020B0503020204020204" charset="-122"/>
                <a:ea typeface="微软雅黑" panose="020B0503020204020204" charset="-122"/>
              </a:rPr>
              <a:t>高清四川 智慧广电</a:t>
            </a:r>
            <a:endParaRPr lang="zh-CN" altLang="en-US" sz="4470" dirty="0">
              <a:solidFill>
                <a:srgbClr val="15F2FA"/>
              </a:solidFill>
              <a:latin typeface="微软雅黑" panose="020B0503020204020204" charset="-122"/>
              <a:ea typeface="微软雅黑" panose="020B0503020204020204" charset="-122"/>
            </a:endParaRPr>
          </a:p>
        </p:txBody>
      </p:sp>
      <p:sp>
        <p:nvSpPr>
          <p:cNvPr id="4" name="文本框 3"/>
          <p:cNvSpPr txBox="1"/>
          <p:nvPr/>
        </p:nvSpPr>
        <p:spPr>
          <a:xfrm>
            <a:off x="796005" y="473994"/>
            <a:ext cx="184666" cy="369332"/>
          </a:xfrm>
          <a:prstGeom prst="rect">
            <a:avLst/>
          </a:prstGeom>
          <a:noFill/>
        </p:spPr>
        <p:txBody>
          <a:bodyPr wrap="none" rtlCol="0">
            <a:spAutoFit/>
          </a:bodyPr>
          <a:lstStyle/>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08528" y="550147"/>
            <a:ext cx="8062234" cy="4215098"/>
          </a:xfrm>
          <a:prstGeom prst="rect">
            <a:avLst/>
          </a:prstGeom>
        </p:spPr>
      </p:pic>
      <p:sp>
        <p:nvSpPr>
          <p:cNvPr id="4" name="标题 1"/>
          <p:cNvSpPr txBox="1"/>
          <p:nvPr/>
        </p:nvSpPr>
        <p:spPr bwMode="auto">
          <a:xfrm>
            <a:off x="1" y="1"/>
            <a:ext cx="5166122" cy="469106"/>
          </a:xfrm>
          <a:prstGeom prst="rect">
            <a:avLst/>
          </a:prstGeom>
          <a:noFill/>
          <a:ln>
            <a:noFill/>
          </a:ln>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a:lstStyle>
          <a:p>
            <a:pPr eaLnBrk="1" hangingPunct="1">
              <a:lnSpc>
                <a:spcPct val="100000"/>
              </a:lnSpc>
            </a:pPr>
            <a:r>
              <a:rPr lang="zh-CN" altLang="en-US" sz="1800" dirty="0">
                <a:solidFill>
                  <a:schemeClr val="bg1"/>
                </a:solidFill>
                <a:latin typeface="华文隶书" panose="02010800040101010101" pitchFamily="2" charset="-122"/>
                <a:ea typeface="华文隶书" panose="02010800040101010101" pitchFamily="2" charset="-122"/>
                <a:cs typeface="+mn-cs"/>
              </a:rPr>
              <a:t>云台山景区官</a:t>
            </a:r>
            <a:r>
              <a:rPr lang="zh-CN" altLang="en-US" sz="1800" dirty="0" smtClean="0">
                <a:solidFill>
                  <a:schemeClr val="bg1"/>
                </a:solidFill>
                <a:latin typeface="华文隶书" panose="02010800040101010101" pitchFamily="2" charset="-122"/>
                <a:ea typeface="华文隶书" panose="02010800040101010101" pitchFamily="2" charset="-122"/>
                <a:cs typeface="+mn-cs"/>
              </a:rPr>
              <a:t>网建设</a:t>
            </a:r>
            <a:endParaRPr lang="zh-CN" altLang="en-US" sz="1800" dirty="0">
              <a:solidFill>
                <a:schemeClr val="bg1"/>
              </a:solidFill>
              <a:latin typeface="华文隶书" panose="02010800040101010101" pitchFamily="2" charset="-122"/>
              <a:ea typeface="华文隶书" panose="02010800040101010101" pitchFamily="2" charset="-122"/>
              <a:cs typeface="+mn-cs"/>
            </a:endParaRPr>
          </a:p>
        </p:txBody>
      </p:sp>
      <p:pic>
        <p:nvPicPr>
          <p:cNvPr id="3" name="图片 2"/>
          <p:cNvPicPr>
            <a:picLocks noChangeAspect="1"/>
          </p:cNvPicPr>
          <p:nvPr/>
        </p:nvPicPr>
        <p:blipFill>
          <a:blip r:embed="rId2"/>
          <a:stretch>
            <a:fillRect/>
          </a:stretch>
        </p:blipFill>
        <p:spPr>
          <a:xfrm>
            <a:off x="2142811" y="1484644"/>
            <a:ext cx="7001189" cy="3658856"/>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 y="1"/>
            <a:ext cx="5166122" cy="469106"/>
          </a:xfrm>
          <a:prstGeom prst="rect">
            <a:avLst/>
          </a:prstGeom>
          <a:noFill/>
          <a:ln>
            <a:noFill/>
          </a:ln>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a:lstStyle>
          <a:p>
            <a:pPr eaLnBrk="1" hangingPunct="1">
              <a:lnSpc>
                <a:spcPct val="100000"/>
              </a:lnSpc>
            </a:pPr>
            <a:r>
              <a:rPr lang="zh-CN" altLang="en-US" sz="1800" dirty="0">
                <a:solidFill>
                  <a:schemeClr val="bg1"/>
                </a:solidFill>
                <a:latin typeface="华文隶书" panose="02010800040101010101" pitchFamily="2" charset="-122"/>
                <a:ea typeface="华文隶书" panose="02010800040101010101" pitchFamily="2" charset="-122"/>
                <a:cs typeface="+mn-cs"/>
              </a:rPr>
              <a:t>广东省旅游资讯网</a:t>
            </a:r>
            <a:endParaRPr lang="zh-CN" altLang="en-US" sz="1800" dirty="0">
              <a:solidFill>
                <a:schemeClr val="bg1"/>
              </a:solidFill>
              <a:latin typeface="华文隶书" panose="02010800040101010101" pitchFamily="2" charset="-122"/>
              <a:ea typeface="华文隶书" panose="02010800040101010101" pitchFamily="2" charset="-122"/>
              <a:cs typeface="+mn-cs"/>
            </a:endParaRPr>
          </a:p>
        </p:txBody>
      </p:sp>
      <p:pic>
        <p:nvPicPr>
          <p:cNvPr id="4" name="图片 3"/>
          <p:cNvPicPr>
            <a:picLocks noChangeAspect="1"/>
          </p:cNvPicPr>
          <p:nvPr/>
        </p:nvPicPr>
        <p:blipFill>
          <a:blip r:embed="rId1"/>
          <a:stretch>
            <a:fillRect/>
          </a:stretch>
        </p:blipFill>
        <p:spPr>
          <a:xfrm>
            <a:off x="0" y="469107"/>
            <a:ext cx="9144000" cy="4674394"/>
          </a:xfrm>
          <a:prstGeom prst="rect">
            <a:avLst/>
          </a:prstGeom>
        </p:spPr>
      </p:pic>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 y="1"/>
            <a:ext cx="5166122" cy="469106"/>
          </a:xfrm>
          <a:prstGeom prst="rect">
            <a:avLst/>
          </a:prstGeom>
          <a:noFill/>
          <a:ln>
            <a:noFill/>
          </a:ln>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a:lstStyle>
          <a:p>
            <a:pPr eaLnBrk="1" hangingPunct="1">
              <a:lnSpc>
                <a:spcPct val="100000"/>
              </a:lnSpc>
            </a:pPr>
            <a:r>
              <a:rPr lang="zh-CN" altLang="en-US" sz="1800" dirty="0">
                <a:solidFill>
                  <a:schemeClr val="bg1"/>
                </a:solidFill>
                <a:latin typeface="华文隶书" panose="02010800040101010101" pitchFamily="2" charset="-122"/>
                <a:ea typeface="华文隶书" panose="02010800040101010101" pitchFamily="2" charset="-122"/>
                <a:cs typeface="+mn-cs"/>
              </a:rPr>
              <a:t>泸州旅游资讯网</a:t>
            </a:r>
            <a:endParaRPr lang="zh-CN" altLang="en-US" sz="1800" dirty="0">
              <a:solidFill>
                <a:schemeClr val="bg1"/>
              </a:solidFill>
              <a:latin typeface="华文隶书" panose="02010800040101010101" pitchFamily="2" charset="-122"/>
              <a:ea typeface="华文隶书" panose="02010800040101010101" pitchFamily="2" charset="-122"/>
              <a:cs typeface="+mn-cs"/>
            </a:endParaRPr>
          </a:p>
        </p:txBody>
      </p:sp>
      <p:pic>
        <p:nvPicPr>
          <p:cNvPr id="2" name="图片 1"/>
          <p:cNvPicPr>
            <a:picLocks noChangeAspect="1"/>
          </p:cNvPicPr>
          <p:nvPr/>
        </p:nvPicPr>
        <p:blipFill>
          <a:blip r:embed="rId1"/>
          <a:stretch>
            <a:fillRect/>
          </a:stretch>
        </p:blipFill>
        <p:spPr>
          <a:xfrm>
            <a:off x="0" y="365074"/>
            <a:ext cx="9144000" cy="4778426"/>
          </a:xfrm>
          <a:prstGeom prst="rect">
            <a:avLst/>
          </a:prstGeom>
        </p:spPr>
      </p:pic>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95365"/>
            <a:ext cx="7512467" cy="3839727"/>
          </a:xfrm>
          <a:prstGeom prst="rect">
            <a:avLst/>
          </a:prstGeom>
          <a:noFill/>
          <a:ln>
            <a:noFill/>
          </a:ln>
        </p:spPr>
      </p:pic>
      <p:sp>
        <p:nvSpPr>
          <p:cNvPr id="3" name="标题 1"/>
          <p:cNvSpPr txBox="1"/>
          <p:nvPr/>
        </p:nvSpPr>
        <p:spPr bwMode="auto">
          <a:xfrm>
            <a:off x="1" y="1"/>
            <a:ext cx="5166122" cy="469106"/>
          </a:xfrm>
          <a:prstGeom prst="rect">
            <a:avLst/>
          </a:prstGeom>
          <a:noFill/>
          <a:ln>
            <a:noFill/>
          </a:ln>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a:lstStyle>
          <a:p>
            <a:pPr eaLnBrk="1" hangingPunct="1">
              <a:lnSpc>
                <a:spcPct val="100000"/>
              </a:lnSpc>
            </a:pPr>
            <a:r>
              <a:rPr lang="zh-CN" altLang="en-US" sz="1800" dirty="0" smtClean="0">
                <a:solidFill>
                  <a:schemeClr val="bg1"/>
                </a:solidFill>
                <a:latin typeface="华文隶书" panose="02010800040101010101" pitchFamily="2" charset="-122"/>
                <a:ea typeface="华文隶书" panose="02010800040101010101" pitchFamily="2" charset="-122"/>
                <a:cs typeface="+mn-cs"/>
              </a:rPr>
              <a:t>旅</a:t>
            </a:r>
            <a:r>
              <a:rPr lang="zh-CN" altLang="en-US" sz="1800" dirty="0">
                <a:solidFill>
                  <a:schemeClr val="bg1"/>
                </a:solidFill>
                <a:latin typeface="华文隶书" panose="02010800040101010101" pitchFamily="2" charset="-122"/>
                <a:ea typeface="华文隶书" panose="02010800040101010101" pitchFamily="2" charset="-122"/>
                <a:cs typeface="+mn-cs"/>
              </a:rPr>
              <a:t>游资讯网</a:t>
            </a:r>
            <a:endParaRPr lang="zh-CN" altLang="en-US" sz="1800" dirty="0">
              <a:solidFill>
                <a:schemeClr val="bg1"/>
              </a:solidFill>
              <a:latin typeface="华文隶书" panose="02010800040101010101" pitchFamily="2" charset="-122"/>
              <a:ea typeface="华文隶书" panose="02010800040101010101" pitchFamily="2" charset="-122"/>
              <a:cs typeface="+mn-cs"/>
            </a:endParaRPr>
          </a:p>
        </p:txBody>
      </p:sp>
      <p:pic>
        <p:nvPicPr>
          <p:cNvPr id="2" name="图片 1"/>
          <p:cNvPicPr>
            <a:picLocks noChangeAspect="1"/>
          </p:cNvPicPr>
          <p:nvPr/>
        </p:nvPicPr>
        <p:blipFill>
          <a:blip r:embed="rId2"/>
          <a:stretch>
            <a:fillRect/>
          </a:stretch>
        </p:blipFill>
        <p:spPr>
          <a:xfrm>
            <a:off x="2494503" y="1274857"/>
            <a:ext cx="6649498" cy="386864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down)">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6069" y="1167958"/>
            <a:ext cx="4204335" cy="2954656"/>
          </a:xfrm>
          <a:prstGeom prst="rect">
            <a:avLst/>
          </a:prstGeom>
          <a:noFill/>
        </p:spPr>
        <p:txBody>
          <a:bodyPr wrap="square" lIns="68580" tIns="34290" rIns="68580" bIns="34290" rtlCol="0" anchor="t">
            <a:spAutoFit/>
          </a:bodyPr>
          <a:lstStyle/>
          <a:p>
            <a:pPr>
              <a:lnSpc>
                <a:spcPct val="150000"/>
              </a:lnSpc>
            </a:pPr>
            <a:r>
              <a:rPr lang="zh-CN" altLang="en-US" dirty="0" smtClean="0">
                <a:solidFill>
                  <a:srgbClr val="FFFFFF"/>
                </a:solidFill>
                <a:latin typeface="微软雅黑" panose="020B0503020204020204" charset="-122"/>
                <a:ea typeface="微软雅黑" panose="020B0503020204020204" charset="-122"/>
                <a:sym typeface="+mn-ea"/>
              </a:rPr>
              <a:t>旅</a:t>
            </a:r>
            <a:r>
              <a:rPr lang="zh-CN" altLang="en-US" dirty="0">
                <a:solidFill>
                  <a:srgbClr val="FFFFFF"/>
                </a:solidFill>
                <a:latin typeface="微软雅黑" panose="020B0503020204020204" charset="-122"/>
                <a:ea typeface="微软雅黑" panose="020B0503020204020204" charset="-122"/>
                <a:sym typeface="+mn-ea"/>
              </a:rPr>
              <a:t>游资讯网设计将充分考虑网站的实际功能需求和当前国内外尖端技术方案，确保</a:t>
            </a:r>
            <a:r>
              <a:rPr lang="zh-CN" altLang="en-US" b="1" dirty="0">
                <a:solidFill>
                  <a:srgbClr val="FFFFFF"/>
                </a:solidFill>
                <a:latin typeface="微软雅黑" panose="020B0503020204020204" charset="-122"/>
                <a:ea typeface="微软雅黑" panose="020B0503020204020204" charset="-122"/>
                <a:sym typeface="+mn-ea"/>
              </a:rPr>
              <a:t>技术可行</a:t>
            </a:r>
            <a:r>
              <a:rPr lang="zh-CN" altLang="en-US" dirty="0">
                <a:solidFill>
                  <a:srgbClr val="FFFFFF"/>
                </a:solidFill>
                <a:latin typeface="微软雅黑" panose="020B0503020204020204" charset="-122"/>
                <a:ea typeface="微软雅黑" panose="020B0503020204020204" charset="-122"/>
                <a:sym typeface="+mn-ea"/>
              </a:rPr>
              <a:t>、功能</a:t>
            </a:r>
            <a:r>
              <a:rPr lang="zh-CN" altLang="en-US" b="1" dirty="0">
                <a:solidFill>
                  <a:srgbClr val="FFFFFF"/>
                </a:solidFill>
                <a:latin typeface="微软雅黑" panose="020B0503020204020204" charset="-122"/>
                <a:ea typeface="微软雅黑" panose="020B0503020204020204" charset="-122"/>
                <a:sym typeface="+mn-ea"/>
              </a:rPr>
              <a:t>实用</a:t>
            </a:r>
            <a:r>
              <a:rPr lang="zh-CN" altLang="en-US" dirty="0">
                <a:solidFill>
                  <a:srgbClr val="FFFFFF"/>
                </a:solidFill>
                <a:latin typeface="微软雅黑" panose="020B0503020204020204" charset="-122"/>
                <a:ea typeface="微软雅黑" panose="020B0503020204020204" charset="-122"/>
                <a:sym typeface="+mn-ea"/>
              </a:rPr>
              <a:t>和</a:t>
            </a:r>
            <a:r>
              <a:rPr lang="zh-CN" altLang="en-US" b="1" dirty="0">
                <a:solidFill>
                  <a:srgbClr val="FFFFFF"/>
                </a:solidFill>
                <a:latin typeface="微软雅黑" panose="020B0503020204020204" charset="-122"/>
                <a:ea typeface="微软雅黑" panose="020B0503020204020204" charset="-122"/>
                <a:sym typeface="+mn-ea"/>
              </a:rPr>
              <a:t>易用</a:t>
            </a:r>
            <a:r>
              <a:rPr lang="zh-CN" altLang="en-US" dirty="0">
                <a:solidFill>
                  <a:srgbClr val="FFFFFF"/>
                </a:solidFill>
                <a:latin typeface="微软雅黑" panose="020B0503020204020204" charset="-122"/>
                <a:ea typeface="微软雅黑" panose="020B0503020204020204" charset="-122"/>
                <a:sym typeface="+mn-ea"/>
              </a:rPr>
              <a:t>、页面呈现</a:t>
            </a:r>
            <a:r>
              <a:rPr lang="zh-CN" altLang="en-US" b="1" dirty="0">
                <a:solidFill>
                  <a:srgbClr val="FFFFFF"/>
                </a:solidFill>
                <a:latin typeface="微软雅黑" panose="020B0503020204020204" charset="-122"/>
                <a:ea typeface="微软雅黑" panose="020B0503020204020204" charset="-122"/>
                <a:sym typeface="+mn-ea"/>
              </a:rPr>
              <a:t>效果美观</a:t>
            </a:r>
            <a:r>
              <a:rPr lang="zh-CN" altLang="en-US" dirty="0">
                <a:solidFill>
                  <a:srgbClr val="FFFFFF"/>
                </a:solidFill>
                <a:latin typeface="微软雅黑" panose="020B0503020204020204" charset="-122"/>
                <a:ea typeface="微软雅黑" panose="020B0503020204020204" charset="-122"/>
                <a:sym typeface="+mn-ea"/>
              </a:rPr>
              <a:t>；保</a:t>
            </a:r>
            <a:r>
              <a:rPr lang="zh-CN" altLang="en-US" dirty="0" smtClean="0">
                <a:solidFill>
                  <a:srgbClr val="FFFFFF"/>
                </a:solidFill>
                <a:latin typeface="微软雅黑" panose="020B0503020204020204" charset="-122"/>
                <a:ea typeface="微软雅黑" panose="020B0503020204020204" charset="-122"/>
                <a:sym typeface="+mn-ea"/>
              </a:rPr>
              <a:t>障旅</a:t>
            </a:r>
            <a:r>
              <a:rPr lang="zh-CN" altLang="en-US" dirty="0">
                <a:solidFill>
                  <a:srgbClr val="FFFFFF"/>
                </a:solidFill>
                <a:latin typeface="微软雅黑" panose="020B0503020204020204" charset="-122"/>
                <a:ea typeface="微软雅黑" panose="020B0503020204020204" charset="-122"/>
                <a:sym typeface="+mn-ea"/>
              </a:rPr>
              <a:t>游资讯网上线后在技术、视觉呈现效果上处于行业领先水平，并充分考虑网站今后的延伸性和扩展性</a:t>
            </a:r>
            <a:r>
              <a:rPr lang="zh-CN" altLang="en-US" dirty="0" smtClean="0">
                <a:solidFill>
                  <a:srgbClr val="FFFFFF"/>
                </a:solidFill>
                <a:latin typeface="微软雅黑" panose="020B0503020204020204" charset="-122"/>
                <a:ea typeface="微软雅黑" panose="020B0503020204020204" charset="-122"/>
                <a:sym typeface="+mn-ea"/>
              </a:rPr>
              <a:t>。</a:t>
            </a:r>
            <a:endParaRPr lang="zh-CN" altLang="en-US" dirty="0"/>
          </a:p>
        </p:txBody>
      </p:sp>
      <p:pic>
        <p:nvPicPr>
          <p:cNvPr id="9" name="图片 8"/>
          <p:cNvPicPr>
            <a:picLocks noChangeAspect="1"/>
          </p:cNvPicPr>
          <p:nvPr/>
        </p:nvPicPr>
        <p:blipFill>
          <a:blip r:embed="rId1"/>
          <a:stretch>
            <a:fillRect/>
          </a:stretch>
        </p:blipFill>
        <p:spPr>
          <a:xfrm>
            <a:off x="4594384" y="570071"/>
            <a:ext cx="4480084" cy="4176713"/>
          </a:xfrm>
          <a:prstGeom prst="rect">
            <a:avLst/>
          </a:prstGeom>
        </p:spPr>
      </p:pic>
      <p:sp>
        <p:nvSpPr>
          <p:cNvPr id="3" name="文本框 2"/>
          <p:cNvSpPr txBox="1"/>
          <p:nvPr/>
        </p:nvSpPr>
        <p:spPr>
          <a:xfrm>
            <a:off x="572408" y="357731"/>
            <a:ext cx="2933593" cy="369332"/>
          </a:xfrm>
          <a:prstGeom prst="rect">
            <a:avLst/>
          </a:prstGeom>
          <a:noFill/>
        </p:spPr>
        <p:txBody>
          <a:bodyPr wrap="square" rtlCol="0">
            <a:spAutoFit/>
          </a:bodyPr>
          <a:lstStyle/>
          <a:p>
            <a:r>
              <a:rPr lang="zh-CN" altLang="en-US" dirty="0">
                <a:solidFill>
                  <a:srgbClr val="FFFFFF"/>
                </a:solidFill>
                <a:latin typeface="微软雅黑" panose="020B0503020204020204" charset="-122"/>
                <a:ea typeface="微软雅黑" panose="020B0503020204020204" charset="-122"/>
                <a:sym typeface="+mn-ea"/>
              </a:rPr>
              <a:t>旅游资讯</a:t>
            </a:r>
            <a:r>
              <a:rPr lang="zh-CN" altLang="en-US" dirty="0" smtClean="0">
                <a:solidFill>
                  <a:srgbClr val="FFFFFF"/>
                </a:solidFill>
                <a:latin typeface="微软雅黑" panose="020B0503020204020204" charset="-122"/>
                <a:ea typeface="微软雅黑" panose="020B0503020204020204" charset="-122"/>
                <a:sym typeface="+mn-ea"/>
              </a:rPr>
              <a:t>网设计原则</a:t>
            </a:r>
            <a:endParaRPr kumimoji="1" lang="zh-CN" altLang="en-US" dirty="0"/>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523654"/>
            <a:ext cx="9144000" cy="4619846"/>
          </a:xfrm>
          <a:prstGeom prst="rect">
            <a:avLst/>
          </a:prstGeom>
        </p:spPr>
      </p:pic>
      <p:sp>
        <p:nvSpPr>
          <p:cNvPr id="3" name="标题 1"/>
          <p:cNvSpPr txBox="1"/>
          <p:nvPr/>
        </p:nvSpPr>
        <p:spPr bwMode="auto">
          <a:xfrm>
            <a:off x="1" y="1"/>
            <a:ext cx="5166122" cy="469106"/>
          </a:xfrm>
          <a:prstGeom prst="rect">
            <a:avLst/>
          </a:prstGeom>
          <a:noFill/>
          <a:ln>
            <a:noFill/>
          </a:ln>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a:lstStyle>
          <a:p>
            <a:pPr eaLnBrk="1" hangingPunct="1">
              <a:lnSpc>
                <a:spcPct val="100000"/>
              </a:lnSpc>
            </a:pPr>
            <a:r>
              <a:rPr lang="zh-CN" altLang="en-US" sz="1800" dirty="0" smtClean="0">
                <a:solidFill>
                  <a:schemeClr val="bg1"/>
                </a:solidFill>
                <a:latin typeface="华文隶书" panose="02010800040101010101" pitchFamily="2" charset="-122"/>
                <a:ea typeface="华文隶书" panose="02010800040101010101" pitchFamily="2" charset="-122"/>
                <a:cs typeface="+mn-cs"/>
              </a:rPr>
              <a:t>旅</a:t>
            </a:r>
            <a:r>
              <a:rPr lang="zh-CN" altLang="en-US" sz="1800" dirty="0">
                <a:solidFill>
                  <a:schemeClr val="bg1"/>
                </a:solidFill>
                <a:latin typeface="华文隶书" panose="02010800040101010101" pitchFamily="2" charset="-122"/>
                <a:ea typeface="华文隶书" panose="02010800040101010101" pitchFamily="2" charset="-122"/>
                <a:cs typeface="+mn-cs"/>
              </a:rPr>
              <a:t>游政务网</a:t>
            </a:r>
            <a:endParaRPr lang="zh-CN" altLang="en-US" sz="1800" dirty="0">
              <a:solidFill>
                <a:schemeClr val="bg1"/>
              </a:solidFill>
              <a:latin typeface="华文隶书" panose="02010800040101010101" pitchFamily="2" charset="-122"/>
              <a:ea typeface="华文隶书" panose="02010800040101010101" pitchFamily="2" charset="-122"/>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480215"/>
            <a:ext cx="9144000" cy="4921624"/>
          </a:xfrm>
          <a:prstGeom prst="rect">
            <a:avLst/>
          </a:prstGeom>
        </p:spPr>
      </p:pic>
      <p:sp>
        <p:nvSpPr>
          <p:cNvPr id="4" name="标题 1"/>
          <p:cNvSpPr txBox="1"/>
          <p:nvPr/>
        </p:nvSpPr>
        <p:spPr bwMode="auto">
          <a:xfrm>
            <a:off x="1" y="1"/>
            <a:ext cx="5166122" cy="469106"/>
          </a:xfrm>
          <a:prstGeom prst="rect">
            <a:avLst/>
          </a:prstGeom>
          <a:noFill/>
          <a:ln>
            <a:noFill/>
          </a:ln>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a:lstStyle>
          <a:p>
            <a:pPr eaLnBrk="1" hangingPunct="1">
              <a:lnSpc>
                <a:spcPct val="100000"/>
              </a:lnSpc>
            </a:pPr>
            <a:r>
              <a:rPr lang="zh-CN" altLang="en-US" sz="1800" dirty="0">
                <a:solidFill>
                  <a:schemeClr val="bg1"/>
                </a:solidFill>
                <a:latin typeface="华文隶书" panose="02010800040101010101" pitchFamily="2" charset="-122"/>
                <a:ea typeface="华文隶书" panose="02010800040101010101" pitchFamily="2" charset="-122"/>
                <a:cs typeface="+mn-cs"/>
              </a:rPr>
              <a:t>重庆市旅游扶贫网</a:t>
            </a:r>
            <a:endParaRPr lang="zh-CN" altLang="en-US" sz="1800" dirty="0">
              <a:solidFill>
                <a:schemeClr val="bg1"/>
              </a:solidFill>
              <a:latin typeface="华文隶书" panose="02010800040101010101" pitchFamily="2" charset="-122"/>
              <a:ea typeface="华文隶书" panose="02010800040101010101" pitchFamily="2" charset="-122"/>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536532" y="158592"/>
            <a:ext cx="2494121" cy="4826794"/>
          </a:xfrm>
          <a:prstGeom prst="rect">
            <a:avLst/>
          </a:prstGeom>
        </p:spPr>
      </p:pic>
      <p:pic>
        <p:nvPicPr>
          <p:cNvPr id="4" name="图片 3"/>
          <p:cNvPicPr>
            <a:picLocks noChangeAspect="1"/>
          </p:cNvPicPr>
          <p:nvPr/>
        </p:nvPicPr>
        <p:blipFill>
          <a:blip r:embed="rId2"/>
          <a:stretch>
            <a:fillRect/>
          </a:stretch>
        </p:blipFill>
        <p:spPr>
          <a:xfrm>
            <a:off x="3770947" y="158591"/>
            <a:ext cx="2667953" cy="4827270"/>
          </a:xfrm>
          <a:prstGeom prst="rect">
            <a:avLst/>
          </a:prstGeom>
        </p:spPr>
      </p:pic>
      <p:pic>
        <p:nvPicPr>
          <p:cNvPr id="5" name="图片 4"/>
          <p:cNvPicPr>
            <a:picLocks noChangeAspect="1"/>
          </p:cNvPicPr>
          <p:nvPr/>
        </p:nvPicPr>
        <p:blipFill>
          <a:blip r:embed="rId3"/>
          <a:stretch>
            <a:fillRect/>
          </a:stretch>
        </p:blipFill>
        <p:spPr>
          <a:xfrm>
            <a:off x="1350169" y="158115"/>
            <a:ext cx="2325529" cy="4826794"/>
          </a:xfrm>
          <a:prstGeom prst="rect">
            <a:avLst/>
          </a:prstGeom>
        </p:spPr>
      </p:pic>
      <p:sp>
        <p:nvSpPr>
          <p:cNvPr id="7" name="文本框 6"/>
          <p:cNvSpPr txBox="1"/>
          <p:nvPr/>
        </p:nvSpPr>
        <p:spPr>
          <a:xfrm>
            <a:off x="52703" y="1249204"/>
            <a:ext cx="1080296" cy="2646045"/>
          </a:xfrm>
          <a:prstGeom prst="rect">
            <a:avLst/>
          </a:prstGeom>
          <a:noFill/>
        </p:spPr>
        <p:txBody>
          <a:bodyPr vert="eaVert" wrap="square" lIns="68580" tIns="34290" rIns="68580" bIns="34290" rtlCol="0">
            <a:spAutoFit/>
          </a:bodyPr>
          <a:lstStyle/>
          <a:p>
            <a:pPr algn="l">
              <a:lnSpc>
                <a:spcPct val="120000"/>
              </a:lnSpc>
            </a:pPr>
            <a:r>
              <a:rPr lang="zh-CN" altLang="en-US" sz="3600" dirty="0">
                <a:solidFill>
                  <a:srgbClr val="FFFFFF"/>
                </a:solidFill>
                <a:latin typeface="+mj-lt"/>
                <a:ea typeface="+mj-ea"/>
                <a:cs typeface="+mj-cs"/>
                <a:sym typeface="+mn-lt"/>
              </a:rPr>
              <a:t>设计大样图</a:t>
            </a:r>
            <a:endParaRPr lang="zh-CN" altLang="en-US" sz="2700" dirty="0">
              <a:solidFill>
                <a:srgbClr val="FFFFFF"/>
              </a:solidFill>
              <a:latin typeface="+mj-lt"/>
              <a:ea typeface="+mj-ea"/>
              <a:cs typeface="+mj-cs"/>
              <a:sym typeface="+mn-lt"/>
            </a:endParaRPr>
          </a:p>
          <a:p>
            <a:endParaRPr lang="zh-CN" altLang="en-US" dirty="0"/>
          </a:p>
        </p:txBody>
      </p:sp>
    </p:spTree>
    <p:custDataLst>
      <p:tags r:id="rId4"/>
    </p:custData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直接连接符 139"/>
          <p:cNvSpPr>
            <a:spLocks noChangeShapeType="1"/>
          </p:cNvSpPr>
          <p:nvPr/>
        </p:nvSpPr>
        <p:spPr bwMode="auto">
          <a:xfrm>
            <a:off x="8189509" y="1561406"/>
            <a:ext cx="0" cy="435063"/>
          </a:xfrm>
          <a:prstGeom prst="line">
            <a:avLst/>
          </a:prstGeom>
          <a:noFill/>
          <a:ln w="9525">
            <a:solidFill>
              <a:srgbClr val="BFBFBF"/>
            </a:solidFill>
            <a:miter lim="800000"/>
          </a:ln>
        </p:spPr>
        <p:txBody>
          <a:bodyPr lIns="58055" tIns="29028" rIns="58055" bIns="29028"/>
          <a:lstStyle/>
          <a:p>
            <a:endParaRPr lang="zh-CN" altLang="en-US" sz="2100">
              <a:latin typeface="微软雅黑" panose="020B0503020204020204" pitchFamily="82" charset="2"/>
              <a:ea typeface="微软雅黑" panose="020B0503020204020204" pitchFamily="82" charset="2"/>
            </a:endParaRPr>
          </a:p>
        </p:txBody>
      </p:sp>
      <p:sp>
        <p:nvSpPr>
          <p:cNvPr id="40" name="直接连接符 126"/>
          <p:cNvSpPr>
            <a:spLocks noChangeShapeType="1"/>
          </p:cNvSpPr>
          <p:nvPr/>
        </p:nvSpPr>
        <p:spPr bwMode="auto">
          <a:xfrm flipV="1">
            <a:off x="899983" y="970606"/>
            <a:ext cx="0" cy="270272"/>
          </a:xfrm>
          <a:prstGeom prst="line">
            <a:avLst/>
          </a:prstGeom>
          <a:noFill/>
          <a:ln w="9525">
            <a:solidFill>
              <a:srgbClr val="BFBFBF"/>
            </a:solidFill>
            <a:miter lim="800000"/>
          </a:ln>
        </p:spPr>
        <p:txBody>
          <a:bodyPr lIns="58055" tIns="29028" rIns="58055" bIns="29028"/>
          <a:lstStyle/>
          <a:p>
            <a:endParaRPr lang="zh-CN" altLang="en-US" sz="2100">
              <a:latin typeface="微软雅黑" panose="020B0503020204020204" pitchFamily="82" charset="2"/>
              <a:ea typeface="微软雅黑" panose="020B0503020204020204" pitchFamily="82" charset="2"/>
            </a:endParaRPr>
          </a:p>
        </p:txBody>
      </p:sp>
      <p:sp>
        <p:nvSpPr>
          <p:cNvPr id="41" name="直接连接符 127"/>
          <p:cNvSpPr>
            <a:spLocks noChangeShapeType="1"/>
          </p:cNvSpPr>
          <p:nvPr/>
        </p:nvSpPr>
        <p:spPr bwMode="auto">
          <a:xfrm flipV="1">
            <a:off x="2363280" y="970606"/>
            <a:ext cx="0" cy="270272"/>
          </a:xfrm>
          <a:prstGeom prst="line">
            <a:avLst/>
          </a:prstGeom>
          <a:noFill/>
          <a:ln w="9525">
            <a:solidFill>
              <a:srgbClr val="BFBFBF"/>
            </a:solidFill>
            <a:miter lim="800000"/>
          </a:ln>
        </p:spPr>
        <p:txBody>
          <a:bodyPr lIns="58055" tIns="29028" rIns="58055" bIns="29028"/>
          <a:lstStyle/>
          <a:p>
            <a:endParaRPr lang="zh-CN" altLang="en-US" sz="2100">
              <a:latin typeface="微软雅黑" panose="020B0503020204020204" pitchFamily="82" charset="2"/>
              <a:ea typeface="微软雅黑" panose="020B0503020204020204" pitchFamily="82" charset="2"/>
            </a:endParaRPr>
          </a:p>
        </p:txBody>
      </p:sp>
      <p:sp>
        <p:nvSpPr>
          <p:cNvPr id="42" name="直接连接符 128"/>
          <p:cNvSpPr>
            <a:spLocks noChangeShapeType="1"/>
          </p:cNvSpPr>
          <p:nvPr/>
        </p:nvSpPr>
        <p:spPr bwMode="auto">
          <a:xfrm flipV="1">
            <a:off x="4139673" y="970606"/>
            <a:ext cx="1191" cy="270272"/>
          </a:xfrm>
          <a:prstGeom prst="line">
            <a:avLst/>
          </a:prstGeom>
          <a:noFill/>
          <a:ln w="9525">
            <a:solidFill>
              <a:srgbClr val="BFBFBF"/>
            </a:solidFill>
            <a:miter lim="800000"/>
          </a:ln>
        </p:spPr>
        <p:txBody>
          <a:bodyPr lIns="58055" tIns="29028" rIns="58055" bIns="29028"/>
          <a:lstStyle/>
          <a:p>
            <a:endParaRPr lang="zh-CN" altLang="en-US" sz="2100">
              <a:latin typeface="微软雅黑" panose="020B0503020204020204" pitchFamily="82" charset="2"/>
              <a:ea typeface="微软雅黑" panose="020B0503020204020204" pitchFamily="82" charset="2"/>
            </a:endParaRPr>
          </a:p>
        </p:txBody>
      </p:sp>
      <p:sp>
        <p:nvSpPr>
          <p:cNvPr id="43" name="直接连接符 129"/>
          <p:cNvSpPr>
            <a:spLocks noChangeShapeType="1"/>
          </p:cNvSpPr>
          <p:nvPr/>
        </p:nvSpPr>
        <p:spPr bwMode="auto">
          <a:xfrm flipV="1">
            <a:off x="5760115" y="970606"/>
            <a:ext cx="1190" cy="270272"/>
          </a:xfrm>
          <a:prstGeom prst="line">
            <a:avLst/>
          </a:prstGeom>
          <a:noFill/>
          <a:ln w="9525">
            <a:solidFill>
              <a:srgbClr val="BFBFBF"/>
            </a:solidFill>
            <a:miter lim="800000"/>
          </a:ln>
        </p:spPr>
        <p:txBody>
          <a:bodyPr lIns="58055" tIns="29028" rIns="58055" bIns="29028"/>
          <a:lstStyle/>
          <a:p>
            <a:endParaRPr lang="zh-CN" altLang="en-US" sz="2100">
              <a:latin typeface="微软雅黑" panose="020B0503020204020204" pitchFamily="82" charset="2"/>
              <a:ea typeface="微软雅黑" panose="020B0503020204020204" pitchFamily="82" charset="2"/>
            </a:endParaRPr>
          </a:p>
        </p:txBody>
      </p:sp>
      <p:sp>
        <p:nvSpPr>
          <p:cNvPr id="44" name="直接连接符 130"/>
          <p:cNvSpPr>
            <a:spLocks noChangeShapeType="1"/>
          </p:cNvSpPr>
          <p:nvPr/>
        </p:nvSpPr>
        <p:spPr bwMode="auto">
          <a:xfrm flipV="1">
            <a:off x="7380554" y="970606"/>
            <a:ext cx="0" cy="270272"/>
          </a:xfrm>
          <a:prstGeom prst="line">
            <a:avLst/>
          </a:prstGeom>
          <a:noFill/>
          <a:ln w="9525">
            <a:solidFill>
              <a:srgbClr val="BFBFBF"/>
            </a:solidFill>
            <a:miter lim="800000"/>
          </a:ln>
        </p:spPr>
        <p:txBody>
          <a:bodyPr lIns="58055" tIns="29028" rIns="58055" bIns="29028"/>
          <a:lstStyle/>
          <a:p>
            <a:endParaRPr lang="zh-CN" altLang="en-US" sz="2100">
              <a:latin typeface="微软雅黑" panose="020B0503020204020204" pitchFamily="82" charset="2"/>
              <a:ea typeface="微软雅黑" panose="020B0503020204020204" pitchFamily="82" charset="2"/>
            </a:endParaRPr>
          </a:p>
        </p:txBody>
      </p:sp>
      <p:sp>
        <p:nvSpPr>
          <p:cNvPr id="45" name="直接连接符 131"/>
          <p:cNvSpPr>
            <a:spLocks noChangeShapeType="1"/>
          </p:cNvSpPr>
          <p:nvPr/>
        </p:nvSpPr>
        <p:spPr bwMode="auto">
          <a:xfrm flipV="1">
            <a:off x="8190309" y="970606"/>
            <a:ext cx="1191" cy="270272"/>
          </a:xfrm>
          <a:prstGeom prst="line">
            <a:avLst/>
          </a:prstGeom>
          <a:noFill/>
          <a:ln w="9525">
            <a:solidFill>
              <a:srgbClr val="BFBFBF"/>
            </a:solidFill>
            <a:miter lim="800000"/>
          </a:ln>
        </p:spPr>
        <p:txBody>
          <a:bodyPr lIns="58055" tIns="29028" rIns="58055" bIns="29028"/>
          <a:lstStyle/>
          <a:p>
            <a:endParaRPr lang="zh-CN" altLang="en-US" sz="2100">
              <a:latin typeface="微软雅黑" panose="020B0503020204020204" pitchFamily="82" charset="2"/>
              <a:ea typeface="微软雅黑" panose="020B0503020204020204" pitchFamily="82" charset="2"/>
            </a:endParaRPr>
          </a:p>
        </p:txBody>
      </p:sp>
      <p:sp>
        <p:nvSpPr>
          <p:cNvPr id="46" name="直接连接符 132"/>
          <p:cNvSpPr>
            <a:spLocks noChangeShapeType="1"/>
          </p:cNvSpPr>
          <p:nvPr/>
        </p:nvSpPr>
        <p:spPr bwMode="auto">
          <a:xfrm>
            <a:off x="899983" y="970606"/>
            <a:ext cx="7289526" cy="0"/>
          </a:xfrm>
          <a:prstGeom prst="line">
            <a:avLst/>
          </a:prstGeom>
          <a:noFill/>
          <a:ln w="9525">
            <a:solidFill>
              <a:srgbClr val="BFBFBF"/>
            </a:solidFill>
            <a:miter lim="800000"/>
          </a:ln>
        </p:spPr>
        <p:txBody>
          <a:bodyPr lIns="58055" tIns="29028" rIns="58055" bIns="29028"/>
          <a:lstStyle/>
          <a:p>
            <a:endParaRPr lang="zh-CN" altLang="en-US" sz="2100">
              <a:latin typeface="微软雅黑" panose="020B0503020204020204" pitchFamily="82" charset="2"/>
              <a:ea typeface="微软雅黑" panose="020B0503020204020204" pitchFamily="82" charset="2"/>
            </a:endParaRPr>
          </a:p>
        </p:txBody>
      </p:sp>
      <p:sp>
        <p:nvSpPr>
          <p:cNvPr id="5" name="直接连接符 92"/>
          <p:cNvSpPr>
            <a:spLocks noChangeShapeType="1"/>
          </p:cNvSpPr>
          <p:nvPr/>
        </p:nvSpPr>
        <p:spPr bwMode="auto">
          <a:xfrm flipV="1">
            <a:off x="4517771" y="702277"/>
            <a:ext cx="1191" cy="270272"/>
          </a:xfrm>
          <a:prstGeom prst="line">
            <a:avLst/>
          </a:prstGeom>
          <a:noFill/>
          <a:ln w="9525">
            <a:solidFill>
              <a:srgbClr val="BFBFBF"/>
            </a:solidFill>
            <a:miter lim="800000"/>
          </a:ln>
        </p:spPr>
        <p:txBody>
          <a:bodyPr lIns="58055" tIns="29028" rIns="58055" bIns="29028"/>
          <a:lstStyle/>
          <a:p>
            <a:endParaRPr lang="zh-CN" altLang="en-US" sz="2100">
              <a:latin typeface="微软雅黑" panose="020B0503020204020204" pitchFamily="82" charset="2"/>
              <a:ea typeface="微软雅黑" panose="020B0503020204020204" pitchFamily="82" charset="2"/>
            </a:endParaRPr>
          </a:p>
        </p:txBody>
      </p:sp>
      <p:sp>
        <p:nvSpPr>
          <p:cNvPr id="6" name="圆角矩形 94"/>
          <p:cNvSpPr>
            <a:spLocks noChangeArrowheads="1"/>
          </p:cNvSpPr>
          <p:nvPr/>
        </p:nvSpPr>
        <p:spPr bwMode="auto">
          <a:xfrm>
            <a:off x="3437874" y="434192"/>
            <a:ext cx="2159794" cy="376338"/>
          </a:xfrm>
          <a:prstGeom prst="roundRect">
            <a:avLst>
              <a:gd name="adj" fmla="val 16667"/>
            </a:avLst>
          </a:prstGeom>
        </p:spPr>
        <p:style>
          <a:lnRef idx="1">
            <a:schemeClr val="accent2"/>
          </a:lnRef>
          <a:fillRef idx="3">
            <a:schemeClr val="accent2"/>
          </a:fillRef>
          <a:effectRef idx="2">
            <a:schemeClr val="accent2"/>
          </a:effectRef>
          <a:fontRef idx="minor">
            <a:schemeClr val="lt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a:solidFill>
                  <a:srgbClr val="FFFFFF"/>
                </a:solidFill>
                <a:latin typeface="微软雅黑" panose="020B0503020204020204" pitchFamily="82" charset="2"/>
                <a:ea typeface="微软雅黑" panose="020B0503020204020204" pitchFamily="82" charset="2"/>
                <a:sym typeface="微软雅黑" panose="020B0503020204020204" pitchFamily="82" charset="2"/>
              </a:rPr>
              <a:t>智慧旅游</a:t>
            </a:r>
            <a:r>
              <a:rPr lang="zh-CN" altLang="en-US" sz="1200" b="1" dirty="0" smtClean="0">
                <a:solidFill>
                  <a:srgbClr val="FFFFFF"/>
                </a:solidFill>
                <a:latin typeface="微软雅黑" panose="020B0503020204020204" pitchFamily="82" charset="2"/>
                <a:ea typeface="微软雅黑" panose="020B0503020204020204" pitchFamily="82" charset="2"/>
                <a:sym typeface="微软雅黑" panose="020B0503020204020204" pitchFamily="82" charset="2"/>
              </a:rPr>
              <a:t>云数据平台</a:t>
            </a:r>
            <a:endParaRPr lang="zh-CN" altLang="en-US" sz="1200" b="1" dirty="0">
              <a:solidFill>
                <a:srgbClr val="FFFFFF"/>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7" name="圆角矩形 95"/>
          <p:cNvSpPr>
            <a:spLocks noChangeArrowheads="1"/>
          </p:cNvSpPr>
          <p:nvPr/>
        </p:nvSpPr>
        <p:spPr bwMode="auto">
          <a:xfrm>
            <a:off x="197514" y="1075629"/>
            <a:ext cx="1403747" cy="485775"/>
          </a:xfrm>
          <a:prstGeom prst="roundRect">
            <a:avLst>
              <a:gd name="adj" fmla="val 16667"/>
            </a:avLst>
          </a:prstGeom>
        </p:spPr>
        <p:style>
          <a:lnRef idx="1">
            <a:schemeClr val="accent1"/>
          </a:lnRef>
          <a:fillRef idx="3">
            <a:schemeClr val="accent1"/>
          </a:fillRef>
          <a:effectRef idx="2">
            <a:schemeClr val="accent1"/>
          </a:effectRef>
          <a:fontRef idx="minor">
            <a:schemeClr val="lt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rPr>
              <a:t>基础数据</a:t>
            </a:r>
            <a:endPar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8" name="圆角矩形 96"/>
          <p:cNvSpPr>
            <a:spLocks noChangeArrowheads="1"/>
          </p:cNvSpPr>
          <p:nvPr/>
        </p:nvSpPr>
        <p:spPr bwMode="auto">
          <a:xfrm>
            <a:off x="1655584" y="1075629"/>
            <a:ext cx="1403747" cy="485775"/>
          </a:xfrm>
          <a:prstGeom prst="roundRect">
            <a:avLst>
              <a:gd name="adj" fmla="val 16667"/>
            </a:avLst>
          </a:prstGeom>
        </p:spPr>
        <p:style>
          <a:lnRef idx="1">
            <a:schemeClr val="accent1"/>
          </a:lnRef>
          <a:fillRef idx="3">
            <a:schemeClr val="accent1"/>
          </a:fillRef>
          <a:effectRef idx="2">
            <a:schemeClr val="accent1"/>
          </a:effectRef>
          <a:fontRef idx="minor">
            <a:schemeClr val="lt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rPr>
              <a:t>横向涉旅部门</a:t>
            </a:r>
            <a:endPar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9" name="圆角矩形 97"/>
          <p:cNvSpPr>
            <a:spLocks noChangeArrowheads="1"/>
          </p:cNvSpPr>
          <p:nvPr/>
        </p:nvSpPr>
        <p:spPr bwMode="auto">
          <a:xfrm>
            <a:off x="3112963" y="1075629"/>
            <a:ext cx="1404938" cy="485775"/>
          </a:xfrm>
          <a:prstGeom prst="roundRect">
            <a:avLst>
              <a:gd name="adj" fmla="val 16667"/>
            </a:avLst>
          </a:prstGeom>
        </p:spPr>
        <p:style>
          <a:lnRef idx="1">
            <a:schemeClr val="accent1"/>
          </a:lnRef>
          <a:fillRef idx="3">
            <a:schemeClr val="accent1"/>
          </a:fillRef>
          <a:effectRef idx="2">
            <a:schemeClr val="accent1"/>
          </a:effectRef>
          <a:fontRef idx="minor">
            <a:schemeClr val="lt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rPr>
              <a:t>纵向管理部门</a:t>
            </a:r>
            <a:endPar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10" name="圆角矩形 98"/>
          <p:cNvSpPr>
            <a:spLocks noChangeArrowheads="1"/>
          </p:cNvSpPr>
          <p:nvPr/>
        </p:nvSpPr>
        <p:spPr bwMode="auto">
          <a:xfrm>
            <a:off x="4571907" y="1075629"/>
            <a:ext cx="1403747" cy="485775"/>
          </a:xfrm>
          <a:prstGeom prst="roundRect">
            <a:avLst>
              <a:gd name="adj" fmla="val 16667"/>
            </a:avLst>
          </a:prstGeom>
        </p:spPr>
        <p:style>
          <a:lnRef idx="1">
            <a:schemeClr val="accent1"/>
          </a:lnRef>
          <a:fillRef idx="3">
            <a:schemeClr val="accent1"/>
          </a:fillRef>
          <a:effectRef idx="2">
            <a:schemeClr val="accent1"/>
          </a:effectRef>
          <a:fontRef idx="minor">
            <a:schemeClr val="lt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rPr>
              <a:t>运营商数据</a:t>
            </a:r>
            <a:endPar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11" name="圆角矩形 99"/>
          <p:cNvSpPr>
            <a:spLocks noChangeArrowheads="1"/>
          </p:cNvSpPr>
          <p:nvPr/>
        </p:nvSpPr>
        <p:spPr bwMode="auto">
          <a:xfrm>
            <a:off x="6030069" y="1075629"/>
            <a:ext cx="1403747" cy="485775"/>
          </a:xfrm>
          <a:prstGeom prst="roundRect">
            <a:avLst>
              <a:gd name="adj" fmla="val 16667"/>
            </a:avLst>
          </a:prstGeom>
        </p:spPr>
        <p:style>
          <a:lnRef idx="1">
            <a:schemeClr val="accent1"/>
          </a:lnRef>
          <a:fillRef idx="3">
            <a:schemeClr val="accent1"/>
          </a:fillRef>
          <a:effectRef idx="2">
            <a:schemeClr val="accent1"/>
          </a:effectRef>
          <a:fontRef idx="minor">
            <a:schemeClr val="lt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rPr>
              <a:t>互联网数据</a:t>
            </a:r>
            <a:endParaRPr lang="zh-CN" altLang="en-US" sz="1500" dirty="0">
              <a:solidFill>
                <a:srgbClr val="FFFFFF"/>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12" name="圆角矩形 100"/>
          <p:cNvSpPr>
            <a:spLocks noChangeArrowheads="1"/>
          </p:cNvSpPr>
          <p:nvPr/>
        </p:nvSpPr>
        <p:spPr bwMode="auto">
          <a:xfrm>
            <a:off x="7488231" y="1075629"/>
            <a:ext cx="1403747" cy="485775"/>
          </a:xfrm>
          <a:prstGeom prst="roundRect">
            <a:avLst>
              <a:gd name="adj" fmla="val 16667"/>
            </a:avLst>
          </a:prstGeom>
        </p:spPr>
        <p:style>
          <a:lnRef idx="1">
            <a:schemeClr val="accent1"/>
          </a:lnRef>
          <a:fillRef idx="3">
            <a:schemeClr val="accent1"/>
          </a:fillRef>
          <a:effectRef idx="2">
            <a:schemeClr val="accent1"/>
          </a:effectRef>
          <a:fontRef idx="minor">
            <a:schemeClr val="lt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a:solidFill>
                  <a:srgbClr val="FFFFFF"/>
                </a:solidFill>
                <a:latin typeface="微软雅黑" panose="020B0503020204020204" pitchFamily="82" charset="2"/>
                <a:ea typeface="微软雅黑" panose="020B0503020204020204" pitchFamily="82" charset="2"/>
                <a:sym typeface="微软雅黑" panose="020B0503020204020204" pitchFamily="82" charset="2"/>
              </a:rPr>
              <a:t>其他</a:t>
            </a:r>
            <a:endParaRPr lang="zh-CN" altLang="en-US" sz="1500">
              <a:solidFill>
                <a:srgbClr val="FFFFFF"/>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15" name="圆角矩形 101"/>
          <p:cNvSpPr>
            <a:spLocks noChangeArrowheads="1"/>
          </p:cNvSpPr>
          <p:nvPr/>
        </p:nvSpPr>
        <p:spPr bwMode="auto">
          <a:xfrm>
            <a:off x="197514" y="1726932"/>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旅游景区</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16" name="圆角矩形 102"/>
          <p:cNvSpPr>
            <a:spLocks noChangeArrowheads="1"/>
          </p:cNvSpPr>
          <p:nvPr/>
        </p:nvSpPr>
        <p:spPr bwMode="auto">
          <a:xfrm>
            <a:off x="197514" y="2165082"/>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宾馆饭店</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17" name="圆角矩形 103"/>
          <p:cNvSpPr>
            <a:spLocks noChangeArrowheads="1"/>
          </p:cNvSpPr>
          <p:nvPr/>
        </p:nvSpPr>
        <p:spPr bwMode="auto">
          <a:xfrm>
            <a:off x="197514" y="2603232"/>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餐饮场所</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18" name="圆角矩形 104"/>
          <p:cNvSpPr>
            <a:spLocks noChangeArrowheads="1"/>
          </p:cNvSpPr>
          <p:nvPr/>
        </p:nvSpPr>
        <p:spPr bwMode="auto">
          <a:xfrm>
            <a:off x="197514" y="3042573"/>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娱乐场所</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19" name="圆角矩形 105"/>
          <p:cNvSpPr>
            <a:spLocks noChangeArrowheads="1"/>
          </p:cNvSpPr>
          <p:nvPr/>
        </p:nvSpPr>
        <p:spPr bwMode="auto">
          <a:xfrm>
            <a:off x="197514" y="3480722"/>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旅行社</a:t>
            </a:r>
            <a:endParaRPr lang="zh-CN" altLang="en-US" sz="2100">
              <a:latin typeface="微软雅黑" panose="020B0503020204020204" pitchFamily="82" charset="2"/>
              <a:ea typeface="微软雅黑" panose="020B0503020204020204" pitchFamily="82" charset="2"/>
            </a:endParaRPr>
          </a:p>
        </p:txBody>
      </p:sp>
      <p:sp>
        <p:nvSpPr>
          <p:cNvPr id="20" name="圆角矩形 106"/>
          <p:cNvSpPr>
            <a:spLocks noChangeArrowheads="1"/>
          </p:cNvSpPr>
          <p:nvPr/>
        </p:nvSpPr>
        <p:spPr bwMode="auto">
          <a:xfrm>
            <a:off x="197514" y="3918873"/>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导游</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21" name="圆角矩形 107"/>
          <p:cNvSpPr>
            <a:spLocks noChangeArrowheads="1"/>
          </p:cNvSpPr>
          <p:nvPr/>
        </p:nvSpPr>
        <p:spPr bwMode="auto">
          <a:xfrm>
            <a:off x="197514" y="4357023"/>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22" name="圆角矩形 108"/>
          <p:cNvSpPr>
            <a:spLocks noChangeArrowheads="1"/>
          </p:cNvSpPr>
          <p:nvPr/>
        </p:nvSpPr>
        <p:spPr bwMode="auto">
          <a:xfrm>
            <a:off x="1655584" y="1726932"/>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气象</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23" name="圆角矩形 109"/>
          <p:cNvSpPr>
            <a:spLocks noChangeArrowheads="1"/>
          </p:cNvSpPr>
          <p:nvPr/>
        </p:nvSpPr>
        <p:spPr bwMode="auto">
          <a:xfrm>
            <a:off x="1655584" y="2165082"/>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交通</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24" name="圆角矩形 110"/>
          <p:cNvSpPr>
            <a:spLocks noChangeArrowheads="1"/>
          </p:cNvSpPr>
          <p:nvPr/>
        </p:nvSpPr>
        <p:spPr bwMode="auto">
          <a:xfrm>
            <a:off x="1655584" y="2603232"/>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环保</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25" name="圆角矩形 111"/>
          <p:cNvSpPr>
            <a:spLocks noChangeArrowheads="1"/>
          </p:cNvSpPr>
          <p:nvPr/>
        </p:nvSpPr>
        <p:spPr bwMode="auto">
          <a:xfrm>
            <a:off x="1655584" y="3042573"/>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测绘</a:t>
            </a:r>
            <a:endParaRPr lang="zh-CN" altLang="en-US" sz="2100" dirty="0">
              <a:latin typeface="微软雅黑" panose="020B0503020204020204" pitchFamily="82" charset="2"/>
              <a:ea typeface="微软雅黑" panose="020B0503020204020204" pitchFamily="82" charset="2"/>
            </a:endParaRPr>
          </a:p>
        </p:txBody>
      </p:sp>
      <p:sp>
        <p:nvSpPr>
          <p:cNvPr id="26" name="圆角矩形 112"/>
          <p:cNvSpPr>
            <a:spLocks noChangeArrowheads="1"/>
          </p:cNvSpPr>
          <p:nvPr/>
        </p:nvSpPr>
        <p:spPr bwMode="auto">
          <a:xfrm>
            <a:off x="1655584" y="3480722"/>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公安</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27" name="圆角矩形 113"/>
          <p:cNvSpPr>
            <a:spLocks noChangeArrowheads="1"/>
          </p:cNvSpPr>
          <p:nvPr/>
        </p:nvSpPr>
        <p:spPr bwMode="auto">
          <a:xfrm>
            <a:off x="1655584" y="3918873"/>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卫生</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28" name="圆角矩形 114"/>
          <p:cNvSpPr>
            <a:spLocks noChangeArrowheads="1"/>
          </p:cNvSpPr>
          <p:nvPr/>
        </p:nvSpPr>
        <p:spPr bwMode="auto">
          <a:xfrm>
            <a:off x="3112963" y="1726932"/>
            <a:ext cx="1404938"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国家旅游局</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29" name="圆角矩形 115"/>
          <p:cNvSpPr>
            <a:spLocks noChangeArrowheads="1"/>
          </p:cNvSpPr>
          <p:nvPr/>
        </p:nvSpPr>
        <p:spPr bwMode="auto">
          <a:xfrm>
            <a:off x="3112963" y="2165082"/>
            <a:ext cx="1404938"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自治区旅游局</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30" name="圆角矩形 116"/>
          <p:cNvSpPr>
            <a:spLocks noChangeArrowheads="1"/>
          </p:cNvSpPr>
          <p:nvPr/>
        </p:nvSpPr>
        <p:spPr bwMode="auto">
          <a:xfrm>
            <a:off x="3112963" y="2603232"/>
            <a:ext cx="1404938"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市</a:t>
            </a:r>
            <a:r>
              <a:rPr lang="en-US" altLang="zh-CN"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a:t>
            </a:r>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地</a:t>
            </a:r>
            <a:r>
              <a:rPr lang="en-US" altLang="zh-CN"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a:t>
            </a:r>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旅游局</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31" name="圆角矩形 117"/>
          <p:cNvSpPr>
            <a:spLocks noChangeArrowheads="1"/>
          </p:cNvSpPr>
          <p:nvPr/>
        </p:nvSpPr>
        <p:spPr bwMode="auto">
          <a:xfrm>
            <a:off x="4571907" y="1741220"/>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移动</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32" name="圆角矩形 118"/>
          <p:cNvSpPr>
            <a:spLocks noChangeArrowheads="1"/>
          </p:cNvSpPr>
          <p:nvPr/>
        </p:nvSpPr>
        <p:spPr bwMode="auto">
          <a:xfrm>
            <a:off x="4571907" y="2179370"/>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联通</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33" name="圆角矩形 119"/>
          <p:cNvSpPr>
            <a:spLocks noChangeArrowheads="1"/>
          </p:cNvSpPr>
          <p:nvPr/>
        </p:nvSpPr>
        <p:spPr bwMode="auto">
          <a:xfrm>
            <a:off x="4571907" y="2617519"/>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电信</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34" name="圆角矩形 120"/>
          <p:cNvSpPr>
            <a:spLocks noChangeArrowheads="1"/>
          </p:cNvSpPr>
          <p:nvPr/>
        </p:nvSpPr>
        <p:spPr bwMode="auto">
          <a:xfrm>
            <a:off x="6030069" y="1747173"/>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搜索引擎</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cxnSp>
        <p:nvCxnSpPr>
          <p:cNvPr id="35" name="直接连接符 121"/>
          <p:cNvCxnSpPr>
            <a:cxnSpLocks noChangeShapeType="1"/>
            <a:stCxn id="7" idx="2"/>
            <a:endCxn id="15" idx="0"/>
          </p:cNvCxnSpPr>
          <p:nvPr/>
        </p:nvCxnSpPr>
        <p:spPr bwMode="auto">
          <a:xfrm>
            <a:off x="899387" y="1561405"/>
            <a:ext cx="0" cy="165527"/>
          </a:xfrm>
          <a:prstGeom prst="line">
            <a:avLst/>
          </a:prstGeom>
          <a:noFill/>
          <a:ln w="9525">
            <a:solidFill>
              <a:srgbClr val="BFBFBF"/>
            </a:solidFill>
            <a:miter lim="800000"/>
          </a:ln>
        </p:spPr>
      </p:cxnSp>
      <p:cxnSp>
        <p:nvCxnSpPr>
          <p:cNvPr id="36" name="直接连接符 122"/>
          <p:cNvCxnSpPr>
            <a:cxnSpLocks noChangeShapeType="1"/>
            <a:stCxn id="8" idx="2"/>
            <a:endCxn id="22" idx="0"/>
          </p:cNvCxnSpPr>
          <p:nvPr/>
        </p:nvCxnSpPr>
        <p:spPr bwMode="auto">
          <a:xfrm>
            <a:off x="2357457" y="1561405"/>
            <a:ext cx="0" cy="165527"/>
          </a:xfrm>
          <a:prstGeom prst="line">
            <a:avLst/>
          </a:prstGeom>
          <a:noFill/>
          <a:ln w="9525">
            <a:solidFill>
              <a:srgbClr val="BFBFBF"/>
            </a:solidFill>
            <a:miter lim="800000"/>
          </a:ln>
        </p:spPr>
      </p:cxnSp>
      <p:cxnSp>
        <p:nvCxnSpPr>
          <p:cNvPr id="37" name="直接连接符 123"/>
          <p:cNvCxnSpPr>
            <a:cxnSpLocks noChangeShapeType="1"/>
            <a:stCxn id="9" idx="2"/>
            <a:endCxn id="28" idx="0"/>
          </p:cNvCxnSpPr>
          <p:nvPr/>
        </p:nvCxnSpPr>
        <p:spPr bwMode="auto">
          <a:xfrm>
            <a:off x="3815432" y="1561405"/>
            <a:ext cx="0" cy="165527"/>
          </a:xfrm>
          <a:prstGeom prst="line">
            <a:avLst/>
          </a:prstGeom>
          <a:noFill/>
          <a:ln w="9525">
            <a:solidFill>
              <a:srgbClr val="BFBFBF"/>
            </a:solidFill>
            <a:miter lim="800000"/>
          </a:ln>
        </p:spPr>
      </p:cxnSp>
      <p:cxnSp>
        <p:nvCxnSpPr>
          <p:cNvPr id="38" name="直接连接符 124"/>
          <p:cNvCxnSpPr>
            <a:cxnSpLocks noChangeShapeType="1"/>
            <a:stCxn id="10" idx="2"/>
            <a:endCxn id="31" idx="0"/>
          </p:cNvCxnSpPr>
          <p:nvPr/>
        </p:nvCxnSpPr>
        <p:spPr bwMode="auto">
          <a:xfrm>
            <a:off x="5273780" y="1561405"/>
            <a:ext cx="0" cy="179815"/>
          </a:xfrm>
          <a:prstGeom prst="line">
            <a:avLst/>
          </a:prstGeom>
          <a:noFill/>
          <a:ln w="9525">
            <a:solidFill>
              <a:srgbClr val="BFBFBF"/>
            </a:solidFill>
            <a:miter lim="800000"/>
          </a:ln>
        </p:spPr>
      </p:cxnSp>
      <p:cxnSp>
        <p:nvCxnSpPr>
          <p:cNvPr id="39" name="直接连接符 125"/>
          <p:cNvCxnSpPr>
            <a:cxnSpLocks noChangeShapeType="1"/>
            <a:stCxn id="11" idx="2"/>
            <a:endCxn id="34" idx="0"/>
          </p:cNvCxnSpPr>
          <p:nvPr/>
        </p:nvCxnSpPr>
        <p:spPr bwMode="auto">
          <a:xfrm>
            <a:off x="6731943" y="1561405"/>
            <a:ext cx="0" cy="185768"/>
          </a:xfrm>
          <a:prstGeom prst="line">
            <a:avLst/>
          </a:prstGeom>
          <a:noFill/>
          <a:ln w="9525">
            <a:solidFill>
              <a:srgbClr val="BFBFBF"/>
            </a:solidFill>
            <a:miter lim="800000"/>
          </a:ln>
        </p:spPr>
      </p:cxnSp>
      <p:sp>
        <p:nvSpPr>
          <p:cNvPr id="47" name="圆角矩形 133"/>
          <p:cNvSpPr>
            <a:spLocks noChangeArrowheads="1"/>
          </p:cNvSpPr>
          <p:nvPr/>
        </p:nvSpPr>
        <p:spPr bwMode="auto">
          <a:xfrm>
            <a:off x="1655584" y="4357023"/>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48" name="圆角矩形 134"/>
          <p:cNvSpPr>
            <a:spLocks noChangeArrowheads="1"/>
          </p:cNvSpPr>
          <p:nvPr/>
        </p:nvSpPr>
        <p:spPr bwMode="auto">
          <a:xfrm>
            <a:off x="7488231" y="1747173"/>
            <a:ext cx="1403747" cy="33218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营销数据</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49" name="圆角矩形 135"/>
          <p:cNvSpPr>
            <a:spLocks noChangeArrowheads="1"/>
          </p:cNvSpPr>
          <p:nvPr/>
        </p:nvSpPr>
        <p:spPr bwMode="auto">
          <a:xfrm>
            <a:off x="7488231" y="2186514"/>
            <a:ext cx="1403747" cy="33099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政务类数据</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50" name="圆角矩形 136"/>
          <p:cNvSpPr>
            <a:spLocks noChangeArrowheads="1"/>
          </p:cNvSpPr>
          <p:nvPr/>
        </p:nvSpPr>
        <p:spPr bwMode="auto">
          <a:xfrm>
            <a:off x="7488231" y="2617519"/>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51" name="圆角矩形 137"/>
          <p:cNvSpPr>
            <a:spLocks noChangeArrowheads="1"/>
          </p:cNvSpPr>
          <p:nvPr/>
        </p:nvSpPr>
        <p:spPr bwMode="auto">
          <a:xfrm>
            <a:off x="6030069" y="2186514"/>
            <a:ext cx="1403747" cy="330994"/>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OTA</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52" name="圆角矩形 138"/>
          <p:cNvSpPr>
            <a:spLocks noChangeArrowheads="1"/>
          </p:cNvSpPr>
          <p:nvPr/>
        </p:nvSpPr>
        <p:spPr bwMode="auto">
          <a:xfrm>
            <a:off x="6030069" y="2617519"/>
            <a:ext cx="1403747"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000000"/>
                </a:solidFill>
                <a:latin typeface="微软雅黑" panose="020B0503020204020204" pitchFamily="82" charset="2"/>
                <a:ea typeface="微软雅黑" panose="020B0503020204020204" pitchFamily="82" charset="2"/>
                <a:sym typeface="微软雅黑" panose="020B0503020204020204" pitchFamily="82" charset="2"/>
              </a:rPr>
              <a:t>……</a:t>
            </a:r>
            <a:endParaRPr lang="zh-CN" altLang="en-US" sz="150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
        <p:nvSpPr>
          <p:cNvPr id="55" name="圆角矩形 116"/>
          <p:cNvSpPr>
            <a:spLocks noChangeArrowheads="1"/>
          </p:cNvSpPr>
          <p:nvPr/>
        </p:nvSpPr>
        <p:spPr bwMode="auto">
          <a:xfrm>
            <a:off x="3112963" y="3042573"/>
            <a:ext cx="1404938" cy="33218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lIns="58055" tIns="29028" rIns="58055" bIns="29028"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439545"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rPr>
              <a:t>县旅游局</a:t>
            </a:r>
            <a:endParaRPr lang="zh-CN" altLang="en-US" sz="1500" dirty="0">
              <a:solidFill>
                <a:srgbClr val="000000"/>
              </a:solidFill>
              <a:latin typeface="微软雅黑" panose="020B0503020204020204" pitchFamily="82" charset="2"/>
              <a:ea typeface="微软雅黑" panose="020B0503020204020204" pitchFamily="82" charset="2"/>
              <a:sym typeface="微软雅黑" panose="020B0503020204020204" pitchFamily="82" charset="2"/>
            </a:endParaRP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 y="1"/>
            <a:ext cx="5166122" cy="469106"/>
          </a:xfrm>
          <a:prstGeom prst="rect">
            <a:avLst/>
          </a:prstGeom>
          <a:noFill/>
          <a:ln>
            <a:noFill/>
          </a:ln>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a:lstStyle>
          <a:p>
            <a:pPr eaLnBrk="1" hangingPunct="1">
              <a:lnSpc>
                <a:spcPct val="100000"/>
              </a:lnSpc>
            </a:pPr>
            <a:r>
              <a:rPr lang="en-US" altLang="zh-CN" sz="1800" dirty="0" smtClean="0">
                <a:solidFill>
                  <a:schemeClr val="bg1"/>
                </a:solidFill>
                <a:latin typeface="华文隶书" panose="02010800040101010101" pitchFamily="2" charset="-122"/>
                <a:ea typeface="华文隶书" panose="02010800040101010101" pitchFamily="2" charset="-122"/>
                <a:cs typeface="+mn-cs"/>
              </a:rPr>
              <a:t>APP</a:t>
            </a:r>
            <a:r>
              <a:rPr lang="zh-CN" altLang="en-US" sz="1800" dirty="0" smtClean="0">
                <a:solidFill>
                  <a:schemeClr val="bg1"/>
                </a:solidFill>
                <a:latin typeface="华文隶书" panose="02010800040101010101" pitchFamily="2" charset="-122"/>
                <a:ea typeface="华文隶书" panose="02010800040101010101" pitchFamily="2" charset="-122"/>
                <a:cs typeface="+mn-cs"/>
              </a:rPr>
              <a:t> 案例展示</a:t>
            </a:r>
            <a:endParaRPr lang="zh-CN" altLang="en-US" sz="1800" dirty="0">
              <a:solidFill>
                <a:schemeClr val="bg1"/>
              </a:solidFill>
              <a:latin typeface="华文隶书" panose="02010800040101010101" pitchFamily="2" charset="-122"/>
              <a:ea typeface="华文隶书" panose="02010800040101010101" pitchFamily="2" charset="-122"/>
              <a:cs typeface="+mn-cs"/>
            </a:endParaRPr>
          </a:p>
        </p:txBody>
      </p:sp>
      <p:pic>
        <p:nvPicPr>
          <p:cNvPr id="6" name="图片 5"/>
          <p:cNvPicPr>
            <a:picLocks noChangeAspect="1"/>
          </p:cNvPicPr>
          <p:nvPr/>
        </p:nvPicPr>
        <p:blipFill>
          <a:blip r:embed="rId1"/>
          <a:stretch>
            <a:fillRect/>
          </a:stretch>
        </p:blipFill>
        <p:spPr>
          <a:xfrm>
            <a:off x="1197340" y="576649"/>
            <a:ext cx="5809423" cy="448909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原创设计师QQ598969553           _1"/>
          <p:cNvSpPr/>
          <p:nvPr/>
        </p:nvSpPr>
        <p:spPr>
          <a:xfrm>
            <a:off x="-1" y="450"/>
            <a:ext cx="9144001" cy="5143500"/>
          </a:xfrm>
          <a:prstGeom prst="rect">
            <a:avLst/>
          </a:prstGeom>
          <a:gradFill flip="none" rotWithShape="1">
            <a:gsLst>
              <a:gs pos="0">
                <a:srgbClr val="11597E"/>
              </a:gs>
              <a:gs pos="74000">
                <a:srgbClr val="1E306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原创设计师QQ598969553           _2"/>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Effect>
                      <a14:colorTemperature colorTemp="7200"/>
                    </a14:imgEffect>
                    <a14:imgEffect>
                      <a14:saturation sat="200000"/>
                    </a14:imgEffect>
                  </a14:imgLayer>
                </a14:imgProps>
              </a:ext>
            </a:extLst>
          </a:blip>
          <a:stretch>
            <a:fillRect/>
          </a:stretch>
        </p:blipFill>
        <p:spPr>
          <a:xfrm>
            <a:off x="-397" y="2871469"/>
            <a:ext cx="9144793" cy="2272481"/>
          </a:xfrm>
          <a:prstGeom prst="rect">
            <a:avLst/>
          </a:prstGeom>
        </p:spPr>
      </p:pic>
      <p:sp>
        <p:nvSpPr>
          <p:cNvPr id="2" name="TextBox 13"/>
          <p:cNvSpPr txBox="1"/>
          <p:nvPr/>
        </p:nvSpPr>
        <p:spPr>
          <a:xfrm>
            <a:off x="1586209" y="2365768"/>
            <a:ext cx="5870744" cy="77851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70" dirty="0">
                <a:solidFill>
                  <a:srgbClr val="15F2FA"/>
                </a:solidFill>
                <a:latin typeface="微软雅黑" panose="020B0503020204020204" charset="-122"/>
                <a:ea typeface="微软雅黑" panose="020B0503020204020204" charset="-122"/>
              </a:rPr>
              <a:t>四川广电网络简介</a:t>
            </a:r>
            <a:endParaRPr lang="zh-CN" altLang="en-US" sz="4470" dirty="0">
              <a:solidFill>
                <a:srgbClr val="15F2FA"/>
              </a:solidFill>
              <a:latin typeface="微软雅黑" panose="020B0503020204020204" charset="-122"/>
              <a:ea typeface="微软雅黑" panose="020B0503020204020204" charset="-122"/>
            </a:endParaRPr>
          </a:p>
        </p:txBody>
      </p:sp>
      <p:sp>
        <p:nvSpPr>
          <p:cNvPr id="3" name="TextBox 16"/>
          <p:cNvSpPr txBox="1"/>
          <p:nvPr/>
        </p:nvSpPr>
        <p:spPr>
          <a:xfrm>
            <a:off x="2079533" y="3173344"/>
            <a:ext cx="4859966" cy="398780"/>
          </a:xfrm>
          <a:prstGeom prst="rect">
            <a:avLst/>
          </a:prstGeom>
          <a:noFill/>
        </p:spPr>
        <p:txBody>
          <a:bodyPr wrap="square">
            <a:spAutoFit/>
          </a:bodyPr>
          <a:lstStyle/>
          <a:p>
            <a:pPr algn="ctr">
              <a:defRPr/>
            </a:pPr>
            <a:r>
              <a:rPr lang="zh-CN" sz="2000" dirty="0">
                <a:solidFill>
                  <a:srgbClr val="15F2FA"/>
                </a:solidFill>
                <a:latin typeface="微软雅黑" panose="020B0503020204020204" charset="-122"/>
                <a:ea typeface="微软雅黑" panose="020B0503020204020204" charset="-122"/>
              </a:rPr>
              <a:t>高清点亮视界     智慧成就梦想</a:t>
            </a:r>
            <a:endParaRPr lang="zh-CN" sz="2000" dirty="0">
              <a:solidFill>
                <a:srgbClr val="15F2FA"/>
              </a:solidFill>
              <a:latin typeface="微软雅黑" panose="020B0503020204020204" charset="-122"/>
              <a:ea typeface="微软雅黑" panose="020B0503020204020204" charset="-122"/>
            </a:endParaRPr>
          </a:p>
        </p:txBody>
      </p:sp>
      <p:sp>
        <p:nvSpPr>
          <p:cNvPr id="4" name="Oval 5"/>
          <p:cNvSpPr>
            <a:spLocks noChangeArrowheads="1"/>
          </p:cNvSpPr>
          <p:nvPr/>
        </p:nvSpPr>
        <p:spPr bwMode="auto">
          <a:xfrm>
            <a:off x="3781679" y="715900"/>
            <a:ext cx="1480264" cy="1486514"/>
          </a:xfrm>
          <a:prstGeom prst="ellipse">
            <a:avLst/>
          </a:prstGeom>
          <a:solidFill>
            <a:srgbClr val="15F2FA"/>
          </a:solidFill>
          <a:ln w="9525" cap="flat" cmpd="sng" algn="ctr">
            <a:noFill/>
            <a:prstDash val="solid"/>
            <a:round/>
            <a:headEnd type="none" w="med" len="med"/>
            <a:tailEnd type="none" w="med" len="med"/>
          </a:ln>
          <a:effectLst/>
        </p:spPr>
        <p:txBody>
          <a:bodyPr vert="horz" wrap="square" lIns="68132" tIns="34066" rIns="68132" bIns="34066" numCol="1" rtlCol="0" anchor="t" anchorCtr="0" compatLnSpc="1"/>
          <a:lstStyle/>
          <a:p>
            <a:endParaRPr lang="zh-CN" altLang="en-US" sz="960">
              <a:solidFill>
                <a:schemeClr val="bg1"/>
              </a:solidFill>
              <a:latin typeface="微软雅黑" panose="020B0503020204020204" charset="-122"/>
              <a:ea typeface="微软雅黑" panose="020B0503020204020204" charset="-122"/>
            </a:endParaRPr>
          </a:p>
        </p:txBody>
      </p:sp>
      <p:sp>
        <p:nvSpPr>
          <p:cNvPr id="5" name="Freeform 8"/>
          <p:cNvSpPr/>
          <p:nvPr/>
        </p:nvSpPr>
        <p:spPr bwMode="auto">
          <a:xfrm>
            <a:off x="3708761" y="1475085"/>
            <a:ext cx="1626101" cy="82294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15F2FA"/>
            </a:solidFill>
            <a:prstDash val="dash"/>
            <a:round/>
          </a:ln>
        </p:spPr>
        <p:txBody>
          <a:bodyPr/>
          <a:lstStyle/>
          <a:p>
            <a:endParaRPr lang="zh-CN" altLang="en-US" sz="960">
              <a:solidFill>
                <a:schemeClr val="bg1"/>
              </a:solidFill>
              <a:latin typeface="微软雅黑" panose="020B0503020204020204" charset="-122"/>
              <a:ea typeface="微软雅黑" panose="020B0503020204020204" charset="-122"/>
            </a:endParaRPr>
          </a:p>
        </p:txBody>
      </p:sp>
      <p:sp>
        <p:nvSpPr>
          <p:cNvPr id="6" name="Oval 9"/>
          <p:cNvSpPr>
            <a:spLocks noChangeArrowheads="1"/>
          </p:cNvSpPr>
          <p:nvPr/>
        </p:nvSpPr>
        <p:spPr bwMode="auto">
          <a:xfrm>
            <a:off x="5288240" y="1447591"/>
            <a:ext cx="91670" cy="91670"/>
          </a:xfrm>
          <a:prstGeom prst="ellipse">
            <a:avLst/>
          </a:prstGeom>
          <a:solidFill>
            <a:schemeClr val="bg2"/>
          </a:solidFill>
          <a:ln>
            <a:noFill/>
          </a:ln>
        </p:spPr>
        <p:txBody>
          <a:bodyPr/>
          <a:lstStyle/>
          <a:p>
            <a:endParaRPr lang="zh-CN" altLang="en-US" sz="960">
              <a:solidFill>
                <a:schemeClr val="bg1"/>
              </a:solidFill>
              <a:latin typeface="微软雅黑" panose="020B0503020204020204" charset="-122"/>
              <a:ea typeface="微软雅黑" panose="020B0503020204020204" charset="-122"/>
            </a:endParaRPr>
          </a:p>
        </p:txBody>
      </p:sp>
      <p:sp>
        <p:nvSpPr>
          <p:cNvPr id="8" name="Oval 10"/>
          <p:cNvSpPr>
            <a:spLocks noChangeArrowheads="1"/>
          </p:cNvSpPr>
          <p:nvPr/>
        </p:nvSpPr>
        <p:spPr bwMode="auto">
          <a:xfrm>
            <a:off x="3667844" y="1447591"/>
            <a:ext cx="90630" cy="91670"/>
          </a:xfrm>
          <a:prstGeom prst="ellipse">
            <a:avLst/>
          </a:prstGeom>
          <a:solidFill>
            <a:schemeClr val="bg2"/>
          </a:solidFill>
          <a:ln>
            <a:noFill/>
          </a:ln>
        </p:spPr>
        <p:txBody>
          <a:bodyPr/>
          <a:lstStyle/>
          <a:p>
            <a:endParaRPr lang="zh-CN" altLang="en-US" sz="960">
              <a:solidFill>
                <a:schemeClr val="bg1"/>
              </a:solidFill>
              <a:latin typeface="微软雅黑" panose="020B0503020204020204" charset="-122"/>
              <a:ea typeface="微软雅黑" panose="020B0503020204020204" charset="-122"/>
            </a:endParaRPr>
          </a:p>
        </p:txBody>
      </p:sp>
      <p:sp>
        <p:nvSpPr>
          <p:cNvPr id="9" name="TextBox 13"/>
          <p:cNvSpPr txBox="1">
            <a:spLocks noChangeArrowheads="1"/>
          </p:cNvSpPr>
          <p:nvPr/>
        </p:nvSpPr>
        <p:spPr bwMode="auto">
          <a:xfrm>
            <a:off x="3889702" y="939356"/>
            <a:ext cx="1263758" cy="1129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6750" b="1" dirty="0">
                <a:solidFill>
                  <a:schemeClr val="bg1"/>
                </a:solidFill>
                <a:latin typeface="微软雅黑" panose="020B0503020204020204" charset="-122"/>
                <a:ea typeface="微软雅黑" panose="020B0503020204020204" charset="-122"/>
              </a:rPr>
              <a:t>1</a:t>
            </a:r>
            <a:endParaRPr lang="en-US" altLang="en-US" sz="675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300" fill="hold"/>
                                        <p:tgtEl>
                                          <p:spTgt spid="9"/>
                                        </p:tgtEl>
                                        <p:attrNameLst>
                                          <p:attrName>ppt_w</p:attrName>
                                        </p:attrNameLst>
                                      </p:cBhvr>
                                      <p:tavLst>
                                        <p:tav tm="0">
                                          <p:val>
                                            <p:fltVal val="0"/>
                                          </p:val>
                                        </p:tav>
                                        <p:tav tm="100000">
                                          <p:val>
                                            <p:strVal val="#ppt_w"/>
                                          </p:val>
                                        </p:tav>
                                      </p:tavLst>
                                    </p:anim>
                                    <p:anim calcmode="lin" valueType="num">
                                      <p:cBhvr>
                                        <p:cTn id="12" dur="300" fill="hold"/>
                                        <p:tgtEl>
                                          <p:spTgt spid="9"/>
                                        </p:tgtEl>
                                        <p:attrNameLst>
                                          <p:attrName>ppt_h</p:attrName>
                                        </p:attrNameLst>
                                      </p:cBhvr>
                                      <p:tavLst>
                                        <p:tav tm="0">
                                          <p:val>
                                            <p:fltVal val="0"/>
                                          </p:val>
                                        </p:tav>
                                        <p:tav tm="100000">
                                          <p:val>
                                            <p:strVal val="#ppt_h"/>
                                          </p:val>
                                        </p:tav>
                                      </p:tavLst>
                                    </p:anim>
                                    <p:anim calcmode="lin" valueType="num">
                                      <p:cBhvr>
                                        <p:cTn id="13" dur="300" fill="hold"/>
                                        <p:tgtEl>
                                          <p:spTgt spid="9"/>
                                        </p:tgtEl>
                                        <p:attrNameLst>
                                          <p:attrName>style.rotation</p:attrName>
                                        </p:attrNameLst>
                                      </p:cBhvr>
                                      <p:tavLst>
                                        <p:tav tm="0">
                                          <p:val>
                                            <p:fltVal val="90"/>
                                          </p:val>
                                        </p:tav>
                                        <p:tav tm="100000">
                                          <p:val>
                                            <p:fltVal val="0"/>
                                          </p:val>
                                        </p:tav>
                                      </p:tavLst>
                                    </p:anim>
                                    <p:animEffect transition="in" filter="fade">
                                      <p:cBhvr>
                                        <p:cTn id="14" dur="300"/>
                                        <p:tgtEl>
                                          <p:spTgt spid="9"/>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1500"/>
                            </p:stCondLst>
                            <p:childTnLst>
                              <p:par>
                                <p:cTn id="22" presetID="37" presetClass="path" presetSubtype="0" accel="50000" decel="50000" fill="hold" grpId="1" nodeType="afterEffect">
                                  <p:stCondLst>
                                    <p:cond delay="0"/>
                                  </p:stCondLst>
                                  <p:childTnLst>
                                    <p:animMotion origin="layout" path="M -3.33333E-6 2.22222E-6 L -0.00312 0.04328 L -0.01614 0.09305 C -0.02422 0.10926 -0.03776 0.13009 -0.05 0.14097 C -0.06198 0.15208 -0.07382 0.16018 -0.08776 0.15949 C -0.10755 0.15949 -0.12174 0.14815 -0.13359 0.13773 C -0.14557 0.12731 -0.15299 0.11203 -0.15976 0.09676 L -0.17461 0.04629 L -0.17955 2.22222E-6 " pathEditMode="relative" rAng="0" ptsTypes="AAAAAAAAA">
                                      <p:cBhvr>
                                        <p:cTn id="23" dur="1000" spd="-99900" fill="hold"/>
                                        <p:tgtEl>
                                          <p:spTgt spid="6"/>
                                        </p:tgtEl>
                                        <p:attrNameLst>
                                          <p:attrName>ppt_x</p:attrName>
                                          <p:attrName>ppt_y</p:attrName>
                                        </p:attrNameLst>
                                      </p:cBhvr>
                                      <p:rCtr x="-8984" y="7963"/>
                                    </p:animMotion>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600"/>
                                        <p:tgtEl>
                                          <p:spTgt spid="2"/>
                                        </p:tgtEl>
                                      </p:cBhvr>
                                    </p:animEffect>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autoUpdateAnimBg="0"/>
      <p:bldP spid="5" grpId="0" bldLvl="0" animBg="1"/>
      <p:bldP spid="6" grpId="0" bldLvl="0" animBg="1" autoUpdateAnimBg="0"/>
      <p:bldP spid="6" grpId="1" bldLvl="0" animBg="1" autoUpdateAnimBg="0"/>
      <p:bldP spid="8" grpId="0" bldLvl="0" animBg="1" autoUpdateAnimBg="0"/>
      <p:bldP spid="9"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6254" y="210032"/>
            <a:ext cx="1582484" cy="369332"/>
          </a:xfrm>
          <a:prstGeom prst="rect">
            <a:avLst/>
          </a:prstGeom>
        </p:spPr>
        <p:txBody>
          <a:bodyPr wrap="none">
            <a:spAutoFit/>
          </a:bodyPr>
          <a:lstStyle/>
          <a:p>
            <a:r>
              <a:rPr lang="en-US" altLang="zh-CN" dirty="0">
                <a:solidFill>
                  <a:schemeClr val="bg1"/>
                </a:solidFill>
                <a:latin typeface="华文隶书" panose="02010800040101010101" pitchFamily="2" charset="-122"/>
                <a:ea typeface="华文隶书" panose="02010800040101010101" pitchFamily="2" charset="-122"/>
              </a:rPr>
              <a:t>APP</a:t>
            </a:r>
            <a:r>
              <a:rPr lang="zh-CN" altLang="en-US" dirty="0">
                <a:solidFill>
                  <a:schemeClr val="bg1"/>
                </a:solidFill>
                <a:latin typeface="华文隶书" panose="02010800040101010101" pitchFamily="2" charset="-122"/>
                <a:ea typeface="华文隶书" panose="02010800040101010101" pitchFamily="2" charset="-122"/>
              </a:rPr>
              <a:t> 案例展示</a:t>
            </a:r>
            <a:endParaRPr lang="zh-CN" altLang="en-US" dirty="0">
              <a:solidFill>
                <a:schemeClr val="bg1"/>
              </a:solidFill>
              <a:latin typeface="华文隶书" panose="02010800040101010101" pitchFamily="2" charset="-122"/>
              <a:ea typeface="华文隶书" panose="02010800040101010101" pitchFamily="2" charset="-122"/>
            </a:endParaRPr>
          </a:p>
        </p:txBody>
      </p:sp>
      <p:pic>
        <p:nvPicPr>
          <p:cNvPr id="4" name="图片 3"/>
          <p:cNvPicPr>
            <a:picLocks noChangeAspect="1"/>
          </p:cNvPicPr>
          <p:nvPr/>
        </p:nvPicPr>
        <p:blipFill>
          <a:blip r:embed="rId1"/>
          <a:stretch>
            <a:fillRect/>
          </a:stretch>
        </p:blipFill>
        <p:spPr>
          <a:xfrm>
            <a:off x="709675" y="863909"/>
            <a:ext cx="2192018" cy="3890832"/>
          </a:xfrm>
          <a:prstGeom prst="rect">
            <a:avLst/>
          </a:prstGeom>
        </p:spPr>
      </p:pic>
      <p:pic>
        <p:nvPicPr>
          <p:cNvPr id="5" name="图片 4"/>
          <p:cNvPicPr>
            <a:picLocks noChangeAspect="1"/>
          </p:cNvPicPr>
          <p:nvPr/>
        </p:nvPicPr>
        <p:blipFill>
          <a:blip r:embed="rId2"/>
          <a:stretch>
            <a:fillRect/>
          </a:stretch>
        </p:blipFill>
        <p:spPr>
          <a:xfrm>
            <a:off x="3232457" y="875110"/>
            <a:ext cx="2175972" cy="3862351"/>
          </a:xfrm>
          <a:prstGeom prst="rect">
            <a:avLst/>
          </a:prstGeom>
        </p:spPr>
      </p:pic>
      <p:pic>
        <p:nvPicPr>
          <p:cNvPr id="6" name="图片 5"/>
          <p:cNvPicPr>
            <a:picLocks noChangeAspect="1"/>
          </p:cNvPicPr>
          <p:nvPr/>
        </p:nvPicPr>
        <p:blipFill>
          <a:blip r:embed="rId3"/>
          <a:stretch>
            <a:fillRect/>
          </a:stretch>
        </p:blipFill>
        <p:spPr>
          <a:xfrm>
            <a:off x="5815714" y="880940"/>
            <a:ext cx="2136794" cy="379281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38168" y="734321"/>
            <a:ext cx="2391963" cy="4245735"/>
          </a:xfrm>
          <a:prstGeom prst="rect">
            <a:avLst/>
          </a:prstGeom>
        </p:spPr>
      </p:pic>
      <p:pic>
        <p:nvPicPr>
          <p:cNvPr id="3" name="图片 2"/>
          <p:cNvPicPr>
            <a:picLocks noChangeAspect="1"/>
          </p:cNvPicPr>
          <p:nvPr/>
        </p:nvPicPr>
        <p:blipFill>
          <a:blip r:embed="rId2"/>
          <a:stretch>
            <a:fillRect/>
          </a:stretch>
        </p:blipFill>
        <p:spPr>
          <a:xfrm>
            <a:off x="3180621" y="714403"/>
            <a:ext cx="2383323" cy="4230399"/>
          </a:xfrm>
          <a:prstGeom prst="rect">
            <a:avLst/>
          </a:prstGeom>
        </p:spPr>
      </p:pic>
      <p:pic>
        <p:nvPicPr>
          <p:cNvPr id="4" name="图片 3"/>
          <p:cNvPicPr>
            <a:picLocks noChangeAspect="1"/>
          </p:cNvPicPr>
          <p:nvPr/>
        </p:nvPicPr>
        <p:blipFill>
          <a:blip r:embed="rId3"/>
          <a:stretch>
            <a:fillRect/>
          </a:stretch>
        </p:blipFill>
        <p:spPr>
          <a:xfrm>
            <a:off x="6073465" y="711843"/>
            <a:ext cx="2384765" cy="4232959"/>
          </a:xfrm>
          <a:prstGeom prst="rect">
            <a:avLst/>
          </a:prstGeom>
        </p:spPr>
      </p:pic>
      <p:sp>
        <p:nvSpPr>
          <p:cNvPr id="5" name="矩形 4"/>
          <p:cNvSpPr/>
          <p:nvPr/>
        </p:nvSpPr>
        <p:spPr>
          <a:xfrm>
            <a:off x="316254" y="210032"/>
            <a:ext cx="1582484" cy="369332"/>
          </a:xfrm>
          <a:prstGeom prst="rect">
            <a:avLst/>
          </a:prstGeom>
        </p:spPr>
        <p:txBody>
          <a:bodyPr wrap="none">
            <a:spAutoFit/>
          </a:bodyPr>
          <a:lstStyle/>
          <a:p>
            <a:r>
              <a:rPr lang="en-US" altLang="zh-CN" dirty="0">
                <a:solidFill>
                  <a:schemeClr val="bg1"/>
                </a:solidFill>
                <a:latin typeface="华文隶书" panose="02010800040101010101" pitchFamily="2" charset="-122"/>
                <a:ea typeface="华文隶书" panose="02010800040101010101" pitchFamily="2" charset="-122"/>
              </a:rPr>
              <a:t>APP</a:t>
            </a:r>
            <a:r>
              <a:rPr lang="zh-CN" altLang="en-US" dirty="0">
                <a:solidFill>
                  <a:schemeClr val="bg1"/>
                </a:solidFill>
                <a:latin typeface="华文隶书" panose="02010800040101010101" pitchFamily="2" charset="-122"/>
                <a:ea typeface="华文隶书" panose="02010800040101010101" pitchFamily="2" charset="-122"/>
              </a:rPr>
              <a:t> 案例展示</a:t>
            </a:r>
            <a:endParaRPr lang="zh-CN" altLang="en-US"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6254" y="210032"/>
            <a:ext cx="2262158" cy="369332"/>
          </a:xfrm>
          <a:prstGeom prst="rect">
            <a:avLst/>
          </a:prstGeom>
        </p:spPr>
        <p:txBody>
          <a:bodyPr wrap="none">
            <a:spAutoFit/>
          </a:bodyPr>
          <a:lstStyle/>
          <a:p>
            <a:r>
              <a:rPr lang="zh-CN" altLang="en-US" dirty="0" smtClean="0">
                <a:solidFill>
                  <a:schemeClr val="bg1"/>
                </a:solidFill>
                <a:latin typeface="华文隶书" panose="02010800040101010101" pitchFamily="2" charset="-122"/>
                <a:ea typeface="华文隶书" panose="02010800040101010101" pitchFamily="2" charset="-122"/>
              </a:rPr>
              <a:t>微信公众号案</a:t>
            </a:r>
            <a:r>
              <a:rPr lang="zh-CN" altLang="en-US" dirty="0">
                <a:solidFill>
                  <a:schemeClr val="bg1"/>
                </a:solidFill>
                <a:latin typeface="华文隶书" panose="02010800040101010101" pitchFamily="2" charset="-122"/>
                <a:ea typeface="华文隶书" panose="02010800040101010101" pitchFamily="2" charset="-122"/>
              </a:rPr>
              <a:t>例展示</a:t>
            </a:r>
            <a:endParaRPr lang="zh-CN" altLang="en-US" dirty="0">
              <a:solidFill>
                <a:schemeClr val="bg1"/>
              </a:solidFill>
              <a:latin typeface="华文隶书" panose="02010800040101010101" pitchFamily="2" charset="-122"/>
              <a:ea typeface="华文隶书" panose="02010800040101010101" pitchFamily="2" charset="-122"/>
            </a:endParaRPr>
          </a:p>
        </p:txBody>
      </p:sp>
      <p:pic>
        <p:nvPicPr>
          <p:cNvPr id="3" name="图片 2"/>
          <p:cNvPicPr>
            <a:picLocks noChangeAspect="1"/>
          </p:cNvPicPr>
          <p:nvPr/>
        </p:nvPicPr>
        <p:blipFill>
          <a:blip r:embed="rId1"/>
          <a:stretch>
            <a:fillRect/>
          </a:stretch>
        </p:blipFill>
        <p:spPr>
          <a:xfrm>
            <a:off x="471821" y="760240"/>
            <a:ext cx="2347134" cy="4172682"/>
          </a:xfrm>
          <a:prstGeom prst="rect">
            <a:avLst/>
          </a:prstGeom>
        </p:spPr>
      </p:pic>
      <p:pic>
        <p:nvPicPr>
          <p:cNvPr id="5" name="图片 4"/>
          <p:cNvPicPr>
            <a:picLocks noChangeAspect="1"/>
          </p:cNvPicPr>
          <p:nvPr/>
        </p:nvPicPr>
        <p:blipFill>
          <a:blip r:embed="rId2"/>
          <a:stretch>
            <a:fillRect/>
          </a:stretch>
        </p:blipFill>
        <p:spPr>
          <a:xfrm>
            <a:off x="3215174" y="764085"/>
            <a:ext cx="2374685" cy="4215066"/>
          </a:xfrm>
          <a:prstGeom prst="rect">
            <a:avLst/>
          </a:prstGeom>
        </p:spPr>
      </p:pic>
      <p:pic>
        <p:nvPicPr>
          <p:cNvPr id="6" name="图片 5"/>
          <p:cNvPicPr>
            <a:picLocks noChangeAspect="1"/>
          </p:cNvPicPr>
          <p:nvPr/>
        </p:nvPicPr>
        <p:blipFill>
          <a:blip r:embed="rId3"/>
          <a:stretch>
            <a:fillRect/>
          </a:stretch>
        </p:blipFill>
        <p:spPr>
          <a:xfrm>
            <a:off x="6109451" y="760240"/>
            <a:ext cx="2376967" cy="421911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矩形 277"/>
          <p:cNvSpPr/>
          <p:nvPr/>
        </p:nvSpPr>
        <p:spPr>
          <a:xfrm>
            <a:off x="710914" y="3518960"/>
            <a:ext cx="3601043" cy="1552005"/>
          </a:xfrm>
          <a:prstGeom prst="rect">
            <a:avLst/>
          </a:prstGeom>
          <a:ln w="25400">
            <a:prstDash val="dashDot"/>
          </a:ln>
        </p:spPr>
        <p:style>
          <a:lnRef idx="2">
            <a:schemeClr val="accent5"/>
          </a:lnRef>
          <a:fillRef idx="1">
            <a:schemeClr val="lt1"/>
          </a:fillRef>
          <a:effectRef idx="0">
            <a:schemeClr val="accent5"/>
          </a:effectRef>
          <a:fontRef idx="minor">
            <a:schemeClr val="dk1"/>
          </a:fontRef>
        </p:style>
        <p:txBody>
          <a:bodyPr lIns="68580" tIns="34290" rIns="68580" bIns="34290" rtlCol="0" anchor="t"/>
          <a:lstStyle/>
          <a:p>
            <a:r>
              <a:rPr lang="zh-CN" altLang="en-US" sz="800" b="1" dirty="0">
                <a:solidFill>
                  <a:srgbClr val="00B0F0"/>
                </a:solidFill>
                <a:latin typeface="微软雅黑" panose="020B0503020204020204" charset="-122"/>
                <a:ea typeface="微软雅黑" panose="020B0503020204020204" charset="-122"/>
              </a:rPr>
              <a:t>产品研发部</a:t>
            </a:r>
            <a:endParaRPr lang="zh-CN" altLang="en-US" sz="800" b="1" dirty="0">
              <a:solidFill>
                <a:srgbClr val="00B0F0"/>
              </a:solidFill>
              <a:latin typeface="微软雅黑" panose="020B0503020204020204" charset="-122"/>
              <a:ea typeface="微软雅黑" panose="020B0503020204020204" charset="-122"/>
            </a:endParaRPr>
          </a:p>
        </p:txBody>
      </p:sp>
      <p:sp>
        <p:nvSpPr>
          <p:cNvPr id="19" name="矩形 18"/>
          <p:cNvSpPr/>
          <p:nvPr/>
        </p:nvSpPr>
        <p:spPr>
          <a:xfrm>
            <a:off x="3052431" y="4229048"/>
            <a:ext cx="250184" cy="580058"/>
          </a:xfrm>
          <a:prstGeom prst="rect">
            <a:avLst/>
          </a:prstGeom>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系统联调</a:t>
            </a:r>
            <a:endParaRPr lang="zh-CN" altLang="en-US" sz="800" b="1" dirty="0">
              <a:latin typeface="微软雅黑" panose="020B0503020204020204" charset="-122"/>
              <a:ea typeface="微软雅黑" panose="020B0503020204020204" charset="-122"/>
            </a:endParaRPr>
          </a:p>
        </p:txBody>
      </p:sp>
      <p:sp>
        <p:nvSpPr>
          <p:cNvPr id="192" name="矩形 191"/>
          <p:cNvSpPr/>
          <p:nvPr/>
        </p:nvSpPr>
        <p:spPr>
          <a:xfrm>
            <a:off x="827108" y="2298776"/>
            <a:ext cx="3367597" cy="905589"/>
          </a:xfrm>
          <a:prstGeom prst="rect">
            <a:avLst/>
          </a:prstGeom>
          <a:ln w="25400">
            <a:prstDash val="dashDot"/>
          </a:ln>
        </p:spPr>
        <p:style>
          <a:lnRef idx="2">
            <a:schemeClr val="accent6"/>
          </a:lnRef>
          <a:fillRef idx="1">
            <a:schemeClr val="lt1"/>
          </a:fillRef>
          <a:effectRef idx="0">
            <a:schemeClr val="accent6"/>
          </a:effectRef>
          <a:fontRef idx="minor">
            <a:schemeClr val="dk1"/>
          </a:fontRef>
        </p:style>
        <p:txBody>
          <a:bodyPr lIns="68580" tIns="34290" rIns="68580" bIns="34290" rtlCol="0" anchor="t"/>
          <a:lstStyle/>
          <a:p>
            <a:pPr algn="r"/>
            <a:r>
              <a:rPr lang="zh-CN" altLang="en-US" sz="800" b="1" dirty="0">
                <a:solidFill>
                  <a:srgbClr val="00B0F0"/>
                </a:solidFill>
                <a:latin typeface="微软雅黑" panose="020B0503020204020204" charset="-122"/>
                <a:ea typeface="微软雅黑" panose="020B0503020204020204" charset="-122"/>
              </a:rPr>
              <a:t>产品研发部</a:t>
            </a:r>
            <a:endParaRPr lang="zh-CN" altLang="en-US" sz="800" b="1" dirty="0">
              <a:solidFill>
                <a:srgbClr val="00B0F0"/>
              </a:solidFill>
              <a:latin typeface="微软雅黑" panose="020B0503020204020204" charset="-122"/>
              <a:ea typeface="微软雅黑" panose="020B0503020204020204" charset="-122"/>
            </a:endParaRPr>
          </a:p>
        </p:txBody>
      </p:sp>
      <p:sp>
        <p:nvSpPr>
          <p:cNvPr id="136" name="矩形 135"/>
          <p:cNvSpPr/>
          <p:nvPr/>
        </p:nvSpPr>
        <p:spPr>
          <a:xfrm>
            <a:off x="1371601" y="1335275"/>
            <a:ext cx="2814672" cy="905589"/>
          </a:xfrm>
          <a:prstGeom prst="rect">
            <a:avLst/>
          </a:prstGeom>
          <a:ln w="25400">
            <a:prstDash val="dashDot"/>
          </a:ln>
        </p:spPr>
        <p:style>
          <a:lnRef idx="2">
            <a:schemeClr val="accent6"/>
          </a:lnRef>
          <a:fillRef idx="1">
            <a:schemeClr val="lt1"/>
          </a:fillRef>
          <a:effectRef idx="0">
            <a:schemeClr val="accent6"/>
          </a:effectRef>
          <a:fontRef idx="minor">
            <a:schemeClr val="dk1"/>
          </a:fontRef>
        </p:style>
        <p:txBody>
          <a:bodyPr lIns="68580" tIns="34290" rIns="68580" bIns="34290" rtlCol="0" anchor="t"/>
          <a:lstStyle/>
          <a:p>
            <a:pPr algn="r"/>
            <a:r>
              <a:rPr lang="zh-CN" altLang="en-US" sz="800" b="1" dirty="0">
                <a:solidFill>
                  <a:srgbClr val="00B0F0"/>
                </a:solidFill>
                <a:latin typeface="微软雅黑" panose="020B0503020204020204" charset="-122"/>
                <a:ea typeface="微软雅黑" panose="020B0503020204020204" charset="-122"/>
              </a:rPr>
              <a:t>设计部</a:t>
            </a:r>
            <a:endParaRPr lang="zh-CN" altLang="en-US" sz="800" b="1" dirty="0">
              <a:solidFill>
                <a:srgbClr val="00B0F0"/>
              </a:solidFill>
              <a:latin typeface="微软雅黑" panose="020B0503020204020204" charset="-122"/>
              <a:ea typeface="微软雅黑" panose="020B0503020204020204" charset="-122"/>
            </a:endParaRPr>
          </a:p>
        </p:txBody>
      </p:sp>
      <p:sp>
        <p:nvSpPr>
          <p:cNvPr id="165" name="矩形 164"/>
          <p:cNvSpPr/>
          <p:nvPr/>
        </p:nvSpPr>
        <p:spPr>
          <a:xfrm>
            <a:off x="1525111" y="1478965"/>
            <a:ext cx="829391" cy="712961"/>
          </a:xfrm>
          <a:prstGeom prst="rect">
            <a:avLst/>
          </a:prstGeom>
          <a:ln>
            <a:solidFill>
              <a:schemeClr val="accent1"/>
            </a:solidFill>
            <a:prstDash val="lgDash"/>
          </a:ln>
        </p:spPr>
        <p:style>
          <a:lnRef idx="2">
            <a:schemeClr val="accent4"/>
          </a:lnRef>
          <a:fillRef idx="1">
            <a:schemeClr val="lt1"/>
          </a:fillRef>
          <a:effectRef idx="0">
            <a:schemeClr val="accent4"/>
          </a:effectRef>
          <a:fontRef idx="minor">
            <a:schemeClr val="dk1"/>
          </a:fontRef>
        </p:style>
        <p:txBody>
          <a:bodyPr lIns="68580" tIns="34290" rIns="68580" bIns="34290" rtlCol="0" anchor="t"/>
          <a:lstStyle/>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项目经理、</a:t>
            </a:r>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产品经理、质管部</a:t>
            </a:r>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研发经理、前端开发</a:t>
            </a:r>
            <a:endParaRPr lang="zh-CN" altLang="en-US" sz="600" dirty="0">
              <a:latin typeface="微软雅黑" panose="020B0503020204020204" charset="-122"/>
              <a:ea typeface="微软雅黑" panose="020B0503020204020204" charset="-122"/>
            </a:endParaRPr>
          </a:p>
        </p:txBody>
      </p:sp>
      <p:sp>
        <p:nvSpPr>
          <p:cNvPr id="81" name="流程图: 过程 80"/>
          <p:cNvSpPr/>
          <p:nvPr/>
        </p:nvSpPr>
        <p:spPr>
          <a:xfrm>
            <a:off x="4504113" y="1407320"/>
            <a:ext cx="3906243" cy="1465059"/>
          </a:xfrm>
          <a:prstGeom prst="flowChartProcess">
            <a:avLst/>
          </a:prstGeom>
          <a:ln w="25400">
            <a:prstDash val="dashDot"/>
          </a:ln>
        </p:spPr>
        <p:style>
          <a:lnRef idx="2">
            <a:schemeClr val="accent4"/>
          </a:lnRef>
          <a:fillRef idx="1">
            <a:schemeClr val="lt1"/>
          </a:fillRef>
          <a:effectRef idx="0">
            <a:schemeClr val="accent4"/>
          </a:effectRef>
          <a:fontRef idx="minor">
            <a:schemeClr val="dk1"/>
          </a:fontRef>
        </p:style>
        <p:txBody>
          <a:bodyPr lIns="68580" tIns="34290" rIns="68580" bIns="34290" rtlCol="0" anchor="t"/>
          <a:lstStyle/>
          <a:p>
            <a:r>
              <a:rPr lang="zh-CN" altLang="en-US" sz="800" b="1" dirty="0">
                <a:solidFill>
                  <a:srgbClr val="00B0F0"/>
                </a:solidFill>
                <a:latin typeface="微软雅黑" panose="020B0503020204020204" charset="-122"/>
                <a:ea typeface="微软雅黑" panose="020B0503020204020204" charset="-122"/>
              </a:rPr>
              <a:t>产品管理部</a:t>
            </a:r>
            <a:endParaRPr lang="zh-CN" altLang="en-US" sz="1100" b="1" dirty="0">
              <a:solidFill>
                <a:srgbClr val="00B0F0"/>
              </a:solidFill>
              <a:latin typeface="微软雅黑" panose="020B0503020204020204" charset="-122"/>
              <a:ea typeface="微软雅黑" panose="020B0503020204020204" charset="-122"/>
            </a:endParaRPr>
          </a:p>
        </p:txBody>
      </p:sp>
      <p:sp>
        <p:nvSpPr>
          <p:cNvPr id="84" name="矩形 83"/>
          <p:cNvSpPr/>
          <p:nvPr/>
        </p:nvSpPr>
        <p:spPr>
          <a:xfrm>
            <a:off x="4615565" y="1991241"/>
            <a:ext cx="865122" cy="800710"/>
          </a:xfrm>
          <a:prstGeom prst="rect">
            <a:avLst/>
          </a:prstGeom>
          <a:ln>
            <a:solidFill>
              <a:schemeClr val="accent1"/>
            </a:solidFill>
            <a:prstDash val="lgDash"/>
          </a:ln>
        </p:spPr>
        <p:style>
          <a:lnRef idx="2">
            <a:schemeClr val="accent4"/>
          </a:lnRef>
          <a:fillRef idx="1">
            <a:schemeClr val="lt1"/>
          </a:fillRef>
          <a:effectRef idx="0">
            <a:schemeClr val="accent4"/>
          </a:effectRef>
          <a:fontRef idx="minor">
            <a:schemeClr val="dk1"/>
          </a:fontRef>
        </p:style>
        <p:txBody>
          <a:bodyPr lIns="68580" tIns="34290" rIns="68580" bIns="34290" rtlCol="0" anchor="t"/>
          <a:lstStyle/>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项目经理、产品经理</a:t>
            </a:r>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研发经理、前端设计</a:t>
            </a:r>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质管部</a:t>
            </a:r>
            <a:endParaRPr lang="zh-CN" altLang="en-US" sz="600" dirty="0">
              <a:latin typeface="微软雅黑" panose="020B0503020204020204" charset="-122"/>
              <a:ea typeface="微软雅黑" panose="020B0503020204020204" charset="-122"/>
            </a:endParaRPr>
          </a:p>
        </p:txBody>
      </p:sp>
      <p:sp>
        <p:nvSpPr>
          <p:cNvPr id="70" name="矩形 69"/>
          <p:cNvSpPr/>
          <p:nvPr/>
        </p:nvSpPr>
        <p:spPr>
          <a:xfrm>
            <a:off x="5578862" y="1986046"/>
            <a:ext cx="884887" cy="805904"/>
          </a:xfrm>
          <a:prstGeom prst="rect">
            <a:avLst/>
          </a:prstGeom>
          <a:ln>
            <a:solidFill>
              <a:schemeClr val="accent1"/>
            </a:solidFill>
            <a:prstDash val="lgDash"/>
          </a:ln>
        </p:spPr>
        <p:style>
          <a:lnRef idx="2">
            <a:schemeClr val="accent4"/>
          </a:lnRef>
          <a:fillRef idx="1">
            <a:schemeClr val="lt1"/>
          </a:fillRef>
          <a:effectRef idx="0">
            <a:schemeClr val="accent4"/>
          </a:effectRef>
          <a:fontRef idx="minor">
            <a:schemeClr val="dk1"/>
          </a:fontRef>
        </p:style>
        <p:txBody>
          <a:bodyPr lIns="68580" tIns="34290" rIns="68580" bIns="34290" rtlCol="0" anchor="t"/>
          <a:lstStyle/>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部门经理、产品经理</a:t>
            </a:r>
            <a:endParaRPr lang="zh-CN" altLang="en-US" sz="600" dirty="0">
              <a:latin typeface="微软雅黑" panose="020B0503020204020204" charset="-122"/>
              <a:ea typeface="微软雅黑" panose="020B0503020204020204" charset="-122"/>
            </a:endParaRPr>
          </a:p>
        </p:txBody>
      </p:sp>
      <p:sp>
        <p:nvSpPr>
          <p:cNvPr id="4" name="矩形 3"/>
          <p:cNvSpPr/>
          <p:nvPr/>
        </p:nvSpPr>
        <p:spPr>
          <a:xfrm>
            <a:off x="6929" y="146110"/>
            <a:ext cx="1996665" cy="1013666"/>
          </a:xfrm>
          <a:prstGeom prst="rect">
            <a:avLst/>
          </a:prstGeom>
          <a:ln w="25400">
            <a:prstDash val="dashDot"/>
          </a:ln>
        </p:spPr>
        <p:style>
          <a:lnRef idx="2">
            <a:schemeClr val="accent1"/>
          </a:lnRef>
          <a:fillRef idx="1">
            <a:schemeClr val="lt1"/>
          </a:fillRef>
          <a:effectRef idx="0">
            <a:schemeClr val="accent1"/>
          </a:effectRef>
          <a:fontRef idx="minor">
            <a:schemeClr val="dk1"/>
          </a:fontRef>
        </p:style>
        <p:txBody>
          <a:bodyPr lIns="68580" tIns="34290" rIns="68580" bIns="34290" rtlCol="0" anchor="t"/>
          <a:lstStyle/>
          <a:p>
            <a:r>
              <a:rPr lang="zh-CN" altLang="en-US" sz="800" b="1" dirty="0">
                <a:solidFill>
                  <a:srgbClr val="00B0F0"/>
                </a:solidFill>
                <a:latin typeface="微软雅黑" panose="020B0503020204020204" charset="-122"/>
                <a:ea typeface="微软雅黑" panose="020B0503020204020204" charset="-122"/>
              </a:rPr>
              <a:t>项目管理部</a:t>
            </a:r>
            <a:endParaRPr lang="zh-CN" altLang="en-US" sz="800" b="1" dirty="0">
              <a:solidFill>
                <a:srgbClr val="00B0F0"/>
              </a:solidFill>
              <a:latin typeface="微软雅黑" panose="020B0503020204020204" charset="-122"/>
              <a:ea typeface="微软雅黑" panose="020B0503020204020204" charset="-122"/>
            </a:endParaRPr>
          </a:p>
        </p:txBody>
      </p:sp>
      <p:sp>
        <p:nvSpPr>
          <p:cNvPr id="5" name="矩形 4"/>
          <p:cNvSpPr/>
          <p:nvPr/>
        </p:nvSpPr>
        <p:spPr>
          <a:xfrm>
            <a:off x="864003" y="851816"/>
            <a:ext cx="558117" cy="207818"/>
          </a:xfrm>
          <a:prstGeom prst="rect">
            <a:avLst/>
          </a:prstGeom>
          <a:ln>
            <a:prstDash val="dash"/>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产品经理</a:t>
            </a:r>
            <a:endParaRPr lang="zh-CN" altLang="en-US" sz="800" b="1" dirty="0">
              <a:latin typeface="微软雅黑" panose="020B0503020204020204" charset="-122"/>
              <a:ea typeface="微软雅黑" panose="020B0503020204020204" charset="-122"/>
            </a:endParaRPr>
          </a:p>
        </p:txBody>
      </p:sp>
      <p:sp>
        <p:nvSpPr>
          <p:cNvPr id="7" name="矩形 6"/>
          <p:cNvSpPr/>
          <p:nvPr/>
        </p:nvSpPr>
        <p:spPr>
          <a:xfrm>
            <a:off x="120462" y="306103"/>
            <a:ext cx="590452" cy="126388"/>
          </a:xfrm>
          <a:prstGeom prst="rect">
            <a:avLst/>
          </a:prstGeom>
          <a:ln>
            <a:prstDash val="dash"/>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项目经理</a:t>
            </a:r>
            <a:endParaRPr lang="zh-CN" altLang="en-US" sz="800" b="1" dirty="0">
              <a:latin typeface="微软雅黑" panose="020B0503020204020204" charset="-122"/>
              <a:ea typeface="微软雅黑" panose="020B0503020204020204" charset="-122"/>
            </a:endParaRPr>
          </a:p>
        </p:txBody>
      </p:sp>
      <p:sp>
        <p:nvSpPr>
          <p:cNvPr id="9" name="右箭头 8"/>
          <p:cNvSpPr/>
          <p:nvPr/>
        </p:nvSpPr>
        <p:spPr>
          <a:xfrm>
            <a:off x="2740889" y="484526"/>
            <a:ext cx="196313" cy="168310"/>
          </a:xfrm>
          <a:prstGeom prst="rightArrow">
            <a:avLst>
              <a:gd name="adj1" fmla="val 50000"/>
              <a:gd name="adj2" fmla="val 81666"/>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sz="1100">
              <a:latin typeface="微软雅黑" panose="020B0503020204020204" charset="-122"/>
              <a:ea typeface="微软雅黑" panose="020B0503020204020204" charset="-122"/>
            </a:endParaRPr>
          </a:p>
        </p:txBody>
      </p:sp>
      <p:sp>
        <p:nvSpPr>
          <p:cNvPr id="11" name="矩形 10"/>
          <p:cNvSpPr/>
          <p:nvPr/>
        </p:nvSpPr>
        <p:spPr>
          <a:xfrm>
            <a:off x="2940220" y="109818"/>
            <a:ext cx="5470136" cy="972553"/>
          </a:xfrm>
          <a:prstGeom prst="rect">
            <a:avLst/>
          </a:prstGeom>
          <a:ln w="25400">
            <a:prstDash val="dashDot"/>
          </a:ln>
        </p:spPr>
        <p:style>
          <a:lnRef idx="2">
            <a:schemeClr val="accent2"/>
          </a:lnRef>
          <a:fillRef idx="1">
            <a:schemeClr val="lt1"/>
          </a:fillRef>
          <a:effectRef idx="0">
            <a:schemeClr val="accent2"/>
          </a:effectRef>
          <a:fontRef idx="minor">
            <a:schemeClr val="dk1"/>
          </a:fontRef>
        </p:style>
        <p:txBody>
          <a:bodyPr lIns="68580" tIns="34290" rIns="68580" bIns="34290" rtlCol="0" anchor="t"/>
          <a:lstStyle/>
          <a:p>
            <a:r>
              <a:rPr lang="zh-CN" altLang="en-US" sz="800" b="1" dirty="0">
                <a:solidFill>
                  <a:srgbClr val="00B0F0"/>
                </a:solidFill>
                <a:latin typeface="微软雅黑" panose="020B0503020204020204" charset="-122"/>
                <a:ea typeface="微软雅黑" panose="020B0503020204020204" charset="-122"/>
              </a:rPr>
              <a:t>产品管理部</a:t>
            </a:r>
            <a:endParaRPr lang="zh-CN" altLang="en-US" sz="800" b="1" dirty="0">
              <a:solidFill>
                <a:srgbClr val="00B0F0"/>
              </a:solidFill>
              <a:latin typeface="微软雅黑" panose="020B0503020204020204" charset="-122"/>
              <a:ea typeface="微软雅黑" panose="020B0503020204020204" charset="-122"/>
            </a:endParaRPr>
          </a:p>
        </p:txBody>
      </p:sp>
      <p:sp>
        <p:nvSpPr>
          <p:cNvPr id="12" name="流程图: 可选过程 11"/>
          <p:cNvSpPr/>
          <p:nvPr/>
        </p:nvSpPr>
        <p:spPr>
          <a:xfrm>
            <a:off x="3165763" y="387104"/>
            <a:ext cx="408525" cy="225135"/>
          </a:xfrm>
          <a:prstGeom prst="flowChartAlternateProcess">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需求分解</a:t>
            </a:r>
            <a:endParaRPr lang="zh-CN" altLang="en-US" sz="800" dirty="0">
              <a:latin typeface="微软雅黑" panose="020B0503020204020204" charset="-122"/>
              <a:ea typeface="微软雅黑" panose="020B0503020204020204" charset="-122"/>
            </a:endParaRPr>
          </a:p>
        </p:txBody>
      </p:sp>
      <p:sp>
        <p:nvSpPr>
          <p:cNvPr id="13" name="右箭头 12"/>
          <p:cNvSpPr/>
          <p:nvPr/>
        </p:nvSpPr>
        <p:spPr>
          <a:xfrm>
            <a:off x="3690518" y="445118"/>
            <a:ext cx="231579" cy="116805"/>
          </a:xfrm>
          <a:prstGeom prst="rightArrow">
            <a:avLst>
              <a:gd name="adj1" fmla="val 50000"/>
              <a:gd name="adj2" fmla="val 81666"/>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zh-CN" altLang="en-US" sz="1100">
              <a:latin typeface="微软雅黑" panose="020B0503020204020204" charset="-122"/>
              <a:ea typeface="微软雅黑" panose="020B0503020204020204" charset="-122"/>
            </a:endParaRPr>
          </a:p>
        </p:txBody>
      </p:sp>
      <p:sp>
        <p:nvSpPr>
          <p:cNvPr id="14" name="流程图: 决策 13"/>
          <p:cNvSpPr/>
          <p:nvPr/>
        </p:nvSpPr>
        <p:spPr>
          <a:xfrm>
            <a:off x="4031410" y="368498"/>
            <a:ext cx="472703" cy="258140"/>
          </a:xfrm>
          <a:prstGeom prst="flowChartDecision">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对照</a:t>
            </a:r>
            <a:endParaRPr lang="zh-CN" altLang="en-US" sz="800" dirty="0">
              <a:latin typeface="微软雅黑" panose="020B0503020204020204" charset="-122"/>
              <a:ea typeface="微软雅黑" panose="020B0503020204020204" charset="-122"/>
            </a:endParaRPr>
          </a:p>
        </p:txBody>
      </p:sp>
      <p:sp>
        <p:nvSpPr>
          <p:cNvPr id="15" name="流程图: 数据 14"/>
          <p:cNvSpPr/>
          <p:nvPr/>
        </p:nvSpPr>
        <p:spPr>
          <a:xfrm>
            <a:off x="5258864" y="237159"/>
            <a:ext cx="706903" cy="231471"/>
          </a:xfrm>
          <a:prstGeom prst="flowChartInputOutput">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已产品化需求</a:t>
            </a:r>
            <a:endParaRPr lang="zh-CN" altLang="en-US" sz="800" dirty="0">
              <a:latin typeface="微软雅黑" panose="020B0503020204020204" charset="-122"/>
              <a:ea typeface="微软雅黑" panose="020B0503020204020204" charset="-122"/>
            </a:endParaRPr>
          </a:p>
        </p:txBody>
      </p:sp>
      <p:sp>
        <p:nvSpPr>
          <p:cNvPr id="16" name="流程图: 数据 15"/>
          <p:cNvSpPr/>
          <p:nvPr/>
        </p:nvSpPr>
        <p:spPr>
          <a:xfrm>
            <a:off x="5258864" y="651151"/>
            <a:ext cx="706902" cy="235527"/>
          </a:xfrm>
          <a:prstGeom prst="flowChartInputOutput">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新增</a:t>
            </a:r>
            <a:endParaRPr lang="en-US" altLang="zh-CN" sz="800" dirty="0">
              <a:latin typeface="微软雅黑" panose="020B0503020204020204" charset="-122"/>
              <a:ea typeface="微软雅黑" panose="020B0503020204020204" charset="-122"/>
            </a:endParaRPr>
          </a:p>
          <a:p>
            <a:pPr algn="ctr"/>
            <a:r>
              <a:rPr lang="zh-CN" altLang="en-US" sz="800" dirty="0">
                <a:latin typeface="微软雅黑" panose="020B0503020204020204" charset="-122"/>
                <a:ea typeface="微软雅黑" panose="020B0503020204020204" charset="-122"/>
              </a:rPr>
              <a:t>需求</a:t>
            </a:r>
            <a:endParaRPr lang="zh-CN" altLang="en-US" sz="800" dirty="0">
              <a:latin typeface="微软雅黑" panose="020B0503020204020204" charset="-122"/>
              <a:ea typeface="微软雅黑" panose="020B0503020204020204" charset="-122"/>
            </a:endParaRPr>
          </a:p>
        </p:txBody>
      </p:sp>
      <p:cxnSp>
        <p:nvCxnSpPr>
          <p:cNvPr id="18" name="肘形连接符 17"/>
          <p:cNvCxnSpPr>
            <a:stCxn id="14" idx="3"/>
            <a:endCxn id="15" idx="2"/>
          </p:cNvCxnSpPr>
          <p:nvPr/>
        </p:nvCxnSpPr>
        <p:spPr>
          <a:xfrm flipV="1">
            <a:off x="4504113" y="352894"/>
            <a:ext cx="825441" cy="144674"/>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肘形连接符 19"/>
          <p:cNvCxnSpPr>
            <a:stCxn id="14" idx="3"/>
            <a:endCxn id="16" idx="2"/>
          </p:cNvCxnSpPr>
          <p:nvPr/>
        </p:nvCxnSpPr>
        <p:spPr>
          <a:xfrm>
            <a:off x="4504113" y="497569"/>
            <a:ext cx="825442" cy="27134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流程图: 决策 23"/>
          <p:cNvSpPr/>
          <p:nvPr/>
        </p:nvSpPr>
        <p:spPr>
          <a:xfrm>
            <a:off x="6175282" y="663935"/>
            <a:ext cx="566126" cy="234846"/>
          </a:xfrm>
          <a:prstGeom prst="flowChartDecision">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判定</a:t>
            </a:r>
            <a:endParaRPr lang="zh-CN" altLang="en-US" sz="800" dirty="0">
              <a:latin typeface="微软雅黑" panose="020B0503020204020204" charset="-122"/>
              <a:ea typeface="微软雅黑" panose="020B0503020204020204" charset="-122"/>
            </a:endParaRPr>
          </a:p>
        </p:txBody>
      </p:sp>
      <p:sp>
        <p:nvSpPr>
          <p:cNvPr id="30" name="流程图: 数据 29"/>
          <p:cNvSpPr/>
          <p:nvPr/>
        </p:nvSpPr>
        <p:spPr>
          <a:xfrm>
            <a:off x="7042932" y="511882"/>
            <a:ext cx="589239" cy="235527"/>
          </a:xfrm>
          <a:prstGeom prst="flowChartInputOutput">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产品需求</a:t>
            </a:r>
            <a:endParaRPr lang="zh-CN" altLang="en-US" sz="800" dirty="0">
              <a:latin typeface="微软雅黑" panose="020B0503020204020204" charset="-122"/>
              <a:ea typeface="微软雅黑" panose="020B0503020204020204" charset="-122"/>
            </a:endParaRPr>
          </a:p>
        </p:txBody>
      </p:sp>
      <p:sp>
        <p:nvSpPr>
          <p:cNvPr id="31" name="流程图: 数据 30"/>
          <p:cNvSpPr/>
          <p:nvPr/>
        </p:nvSpPr>
        <p:spPr>
          <a:xfrm>
            <a:off x="7042932" y="807287"/>
            <a:ext cx="589239" cy="235527"/>
          </a:xfrm>
          <a:prstGeom prst="flowChartInputOutput">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定制需求</a:t>
            </a:r>
            <a:endParaRPr lang="zh-CN" altLang="en-US" sz="800" dirty="0">
              <a:latin typeface="微软雅黑" panose="020B0503020204020204" charset="-122"/>
              <a:ea typeface="微软雅黑" panose="020B0503020204020204" charset="-122"/>
            </a:endParaRPr>
          </a:p>
        </p:txBody>
      </p:sp>
      <p:cxnSp>
        <p:nvCxnSpPr>
          <p:cNvPr id="33" name="肘形连接符 32"/>
          <p:cNvCxnSpPr>
            <a:stCxn id="24" idx="3"/>
            <a:endCxn id="30" idx="2"/>
          </p:cNvCxnSpPr>
          <p:nvPr/>
        </p:nvCxnSpPr>
        <p:spPr>
          <a:xfrm flipV="1">
            <a:off x="6741407" y="629645"/>
            <a:ext cx="360449" cy="151713"/>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肘形连接符 34"/>
          <p:cNvCxnSpPr>
            <a:stCxn id="24" idx="3"/>
            <a:endCxn id="31" idx="2"/>
          </p:cNvCxnSpPr>
          <p:nvPr/>
        </p:nvCxnSpPr>
        <p:spPr>
          <a:xfrm>
            <a:off x="6741407" y="781358"/>
            <a:ext cx="360449" cy="143693"/>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流程图: 文档 35"/>
          <p:cNvSpPr/>
          <p:nvPr/>
        </p:nvSpPr>
        <p:spPr>
          <a:xfrm>
            <a:off x="6451200" y="199007"/>
            <a:ext cx="886351" cy="313637"/>
          </a:xfrm>
          <a:prstGeom prst="flowChartDocument">
            <a:avLst/>
          </a:prstGeom>
        </p:spPr>
        <p:style>
          <a:lnRef idx="0">
            <a:schemeClr val="accent6"/>
          </a:lnRef>
          <a:fillRef idx="3">
            <a:schemeClr val="accent6"/>
          </a:fillRef>
          <a:effectRef idx="3">
            <a:schemeClr val="accent6"/>
          </a:effectRef>
          <a:fontRef idx="minor">
            <a:schemeClr val="lt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产品功能清单（确认提供版本）</a:t>
            </a:r>
            <a:endParaRPr lang="zh-CN" altLang="en-US" sz="800" b="1" dirty="0">
              <a:latin typeface="微软雅黑" panose="020B0503020204020204" charset="-122"/>
              <a:ea typeface="微软雅黑" panose="020B0503020204020204" charset="-122"/>
            </a:endParaRPr>
          </a:p>
        </p:txBody>
      </p:sp>
      <p:sp>
        <p:nvSpPr>
          <p:cNvPr id="39" name="右大括号 38"/>
          <p:cNvSpPr/>
          <p:nvPr/>
        </p:nvSpPr>
        <p:spPr>
          <a:xfrm>
            <a:off x="7703754" y="277971"/>
            <a:ext cx="207169" cy="670841"/>
          </a:xfrm>
          <a:prstGeom prst="rightBrace">
            <a:avLst/>
          </a:prstGeom>
        </p:spPr>
        <p:style>
          <a:lnRef idx="1">
            <a:schemeClr val="accent2"/>
          </a:lnRef>
          <a:fillRef idx="0">
            <a:schemeClr val="accent2"/>
          </a:fillRef>
          <a:effectRef idx="0">
            <a:schemeClr val="accent2"/>
          </a:effectRef>
          <a:fontRef idx="minor">
            <a:schemeClr val="tx1"/>
          </a:fontRef>
        </p:style>
        <p:txBody>
          <a:bodyPr lIns="68580" tIns="34290" rIns="68580" bIns="34290" rtlCol="0" anchor="ctr"/>
          <a:lstStyle/>
          <a:p>
            <a:pPr algn="ctr"/>
            <a:endParaRPr lang="zh-CN" altLang="en-US" sz="1100">
              <a:latin typeface="微软雅黑" panose="020B0503020204020204" charset="-122"/>
              <a:ea typeface="微软雅黑" panose="020B0503020204020204" charset="-122"/>
            </a:endParaRPr>
          </a:p>
        </p:txBody>
      </p:sp>
      <p:sp>
        <p:nvSpPr>
          <p:cNvPr id="43" name="流程图: 过程 42"/>
          <p:cNvSpPr/>
          <p:nvPr/>
        </p:nvSpPr>
        <p:spPr>
          <a:xfrm>
            <a:off x="8017837" y="159002"/>
            <a:ext cx="279905" cy="867360"/>
          </a:xfrm>
          <a:prstGeom prst="flowChartProcess">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zh-CN" altLang="en-US" sz="1100">
              <a:latin typeface="微软雅黑" panose="020B0503020204020204" charset="-122"/>
              <a:ea typeface="微软雅黑" panose="020B0503020204020204" charset="-122"/>
            </a:endParaRPr>
          </a:p>
        </p:txBody>
      </p:sp>
      <p:sp>
        <p:nvSpPr>
          <p:cNvPr id="40" name="文本框 39"/>
          <p:cNvSpPr txBox="1"/>
          <p:nvPr/>
        </p:nvSpPr>
        <p:spPr>
          <a:xfrm>
            <a:off x="7913659" y="142876"/>
            <a:ext cx="384721" cy="913568"/>
          </a:xfrm>
          <a:prstGeom prst="rect">
            <a:avLst/>
          </a:prstGeom>
          <a:noFill/>
        </p:spPr>
        <p:txBody>
          <a:bodyPr vert="eaVert" wrap="square" lIns="68580" tIns="34290" rIns="68580" bIns="34290" rtlCol="0">
            <a:spAutoFit/>
          </a:bodyPr>
          <a:lstStyle/>
          <a:p>
            <a:r>
              <a:rPr lang="zh-CN" altLang="en-US" sz="800" dirty="0">
                <a:latin typeface="微软雅黑" panose="020B0503020204020204" charset="-122"/>
                <a:ea typeface="微软雅黑" panose="020B0503020204020204" charset="-122"/>
              </a:rPr>
              <a:t>项目</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产品执行计划</a:t>
            </a:r>
            <a:endParaRPr lang="zh-CN" altLang="en-US" sz="800" dirty="0">
              <a:latin typeface="微软雅黑" panose="020B0503020204020204" charset="-122"/>
              <a:ea typeface="微软雅黑" panose="020B0503020204020204" charset="-122"/>
            </a:endParaRPr>
          </a:p>
        </p:txBody>
      </p:sp>
      <p:sp>
        <p:nvSpPr>
          <p:cNvPr id="42" name="矩形 41"/>
          <p:cNvSpPr/>
          <p:nvPr/>
        </p:nvSpPr>
        <p:spPr>
          <a:xfrm>
            <a:off x="2970446" y="852835"/>
            <a:ext cx="839958" cy="207818"/>
          </a:xfrm>
          <a:prstGeom prst="rect">
            <a:avLst/>
          </a:prstGeom>
          <a:ln>
            <a:prstDash val="dash"/>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产品经理</a:t>
            </a:r>
            <a:endParaRPr lang="zh-CN" altLang="en-US" sz="800" b="1" dirty="0">
              <a:latin typeface="微软雅黑" panose="020B0503020204020204" charset="-122"/>
              <a:ea typeface="微软雅黑" panose="020B0503020204020204" charset="-122"/>
            </a:endParaRPr>
          </a:p>
        </p:txBody>
      </p:sp>
      <p:sp>
        <p:nvSpPr>
          <p:cNvPr id="46" name="流程图: 文档 45"/>
          <p:cNvSpPr/>
          <p:nvPr/>
        </p:nvSpPr>
        <p:spPr>
          <a:xfrm>
            <a:off x="7419324" y="1443246"/>
            <a:ext cx="916311" cy="381000"/>
          </a:xfrm>
          <a:prstGeom prst="flowChartDocument">
            <a:avLst/>
          </a:prstGeom>
        </p:spPr>
        <p:style>
          <a:lnRef idx="0">
            <a:schemeClr val="accent6"/>
          </a:lnRef>
          <a:fillRef idx="3">
            <a:schemeClr val="accent6"/>
          </a:fillRef>
          <a:effectRef idx="3">
            <a:schemeClr val="accent6"/>
          </a:effectRef>
          <a:fontRef idx="minor">
            <a:schemeClr val="lt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产品化需求执行计划</a:t>
            </a:r>
            <a:endParaRPr lang="zh-CN" altLang="en-US" sz="800" b="1" dirty="0">
              <a:latin typeface="微软雅黑" panose="020B0503020204020204" charset="-122"/>
              <a:ea typeface="微软雅黑" panose="020B0503020204020204" charset="-122"/>
            </a:endParaRPr>
          </a:p>
        </p:txBody>
      </p:sp>
      <p:sp>
        <p:nvSpPr>
          <p:cNvPr id="51" name="流程图: 数据 50"/>
          <p:cNvSpPr/>
          <p:nvPr/>
        </p:nvSpPr>
        <p:spPr>
          <a:xfrm>
            <a:off x="7579308" y="2429465"/>
            <a:ext cx="597799" cy="235527"/>
          </a:xfrm>
          <a:prstGeom prst="flowChartInputOutput">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产品需求</a:t>
            </a:r>
            <a:endParaRPr lang="zh-CN" altLang="en-US" sz="800" dirty="0">
              <a:latin typeface="微软雅黑" panose="020B0503020204020204" charset="-122"/>
              <a:ea typeface="微软雅黑" panose="020B0503020204020204" charset="-122"/>
            </a:endParaRPr>
          </a:p>
        </p:txBody>
      </p:sp>
      <p:sp>
        <p:nvSpPr>
          <p:cNvPr id="52" name="流程图: 数据 51"/>
          <p:cNvSpPr/>
          <p:nvPr/>
        </p:nvSpPr>
        <p:spPr>
          <a:xfrm>
            <a:off x="7648863" y="1912559"/>
            <a:ext cx="597799" cy="235527"/>
          </a:xfrm>
          <a:prstGeom prst="flowChartInputOutput">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定制需求</a:t>
            </a:r>
            <a:endParaRPr lang="zh-CN" altLang="en-US" sz="800" dirty="0">
              <a:latin typeface="微软雅黑" panose="020B0503020204020204" charset="-122"/>
              <a:ea typeface="微软雅黑" panose="020B0503020204020204" charset="-122"/>
            </a:endParaRPr>
          </a:p>
        </p:txBody>
      </p:sp>
      <p:sp>
        <p:nvSpPr>
          <p:cNvPr id="53" name="左大括号 52"/>
          <p:cNvSpPr/>
          <p:nvPr/>
        </p:nvSpPr>
        <p:spPr>
          <a:xfrm>
            <a:off x="7451785" y="2064544"/>
            <a:ext cx="82352" cy="389546"/>
          </a:xfrm>
          <a:prstGeom prst="leftBrace">
            <a:avLst/>
          </a:prstGeom>
        </p:spPr>
        <p:style>
          <a:lnRef idx="1">
            <a:schemeClr val="accent4"/>
          </a:lnRef>
          <a:fillRef idx="0">
            <a:schemeClr val="accent4"/>
          </a:fillRef>
          <a:effectRef idx="0">
            <a:schemeClr val="accent4"/>
          </a:effectRef>
          <a:fontRef idx="minor">
            <a:schemeClr val="tx1"/>
          </a:fontRef>
        </p:style>
        <p:txBody>
          <a:bodyPr lIns="68580" tIns="34290" rIns="68580" bIns="34290" rtlCol="0" anchor="ctr"/>
          <a:lstStyle/>
          <a:p>
            <a:pPr algn="ctr"/>
            <a:endParaRPr lang="zh-CN" altLang="en-US" sz="1100">
              <a:latin typeface="微软雅黑" panose="020B0503020204020204" charset="-122"/>
              <a:ea typeface="微软雅黑" panose="020B0503020204020204" charset="-122"/>
            </a:endParaRPr>
          </a:p>
        </p:txBody>
      </p:sp>
      <p:sp>
        <p:nvSpPr>
          <p:cNvPr id="56" name="流程图: 预定义过程 55"/>
          <p:cNvSpPr/>
          <p:nvPr/>
        </p:nvSpPr>
        <p:spPr>
          <a:xfrm>
            <a:off x="6540691" y="2089078"/>
            <a:ext cx="643513" cy="460214"/>
          </a:xfrm>
          <a:prstGeom prst="flowChartPredefinedProcess">
            <a:avLst/>
          </a:prstGeom>
        </p:spPr>
        <p:style>
          <a:lnRef idx="2">
            <a:schemeClr val="accent4"/>
          </a:lnRef>
          <a:fillRef idx="1">
            <a:schemeClr val="lt1"/>
          </a:fillRef>
          <a:effectRef idx="0">
            <a:schemeClr val="accent4"/>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需求</a:t>
            </a:r>
            <a:endParaRPr lang="en-US" altLang="zh-CN" sz="800" dirty="0">
              <a:latin typeface="微软雅黑" panose="020B0503020204020204" charset="-122"/>
              <a:ea typeface="微软雅黑" panose="020B0503020204020204" charset="-122"/>
            </a:endParaRPr>
          </a:p>
          <a:p>
            <a:pPr algn="ctr"/>
            <a:r>
              <a:rPr lang="zh-CN" altLang="en-US" sz="800" dirty="0">
                <a:latin typeface="微软雅黑" panose="020B0503020204020204" charset="-122"/>
                <a:ea typeface="微软雅黑" panose="020B0503020204020204" charset="-122"/>
              </a:rPr>
              <a:t>设计</a:t>
            </a:r>
            <a:endParaRPr lang="zh-CN" altLang="en-US" sz="800" dirty="0">
              <a:latin typeface="微软雅黑" panose="020B0503020204020204" charset="-122"/>
              <a:ea typeface="微软雅黑" panose="020B0503020204020204" charset="-122"/>
            </a:endParaRPr>
          </a:p>
        </p:txBody>
      </p:sp>
      <p:cxnSp>
        <p:nvCxnSpPr>
          <p:cNvPr id="68" name="直接箭头连接符 67"/>
          <p:cNvCxnSpPr/>
          <p:nvPr/>
        </p:nvCxnSpPr>
        <p:spPr>
          <a:xfrm flipH="1">
            <a:off x="5356249" y="2319185"/>
            <a:ext cx="512466"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9" name="文本框 68"/>
          <p:cNvSpPr txBox="1"/>
          <p:nvPr/>
        </p:nvSpPr>
        <p:spPr>
          <a:xfrm>
            <a:off x="5535096" y="2184399"/>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是</a:t>
            </a:r>
            <a:endParaRPr lang="zh-CN" altLang="en-US" sz="600" dirty="0">
              <a:latin typeface="微软雅黑" panose="020B0503020204020204" charset="-122"/>
              <a:ea typeface="微软雅黑" panose="020B0503020204020204" charset="-122"/>
            </a:endParaRPr>
          </a:p>
        </p:txBody>
      </p:sp>
      <p:sp>
        <p:nvSpPr>
          <p:cNvPr id="76" name="流程图: 多文档 75"/>
          <p:cNvSpPr/>
          <p:nvPr/>
        </p:nvSpPr>
        <p:spPr>
          <a:xfrm>
            <a:off x="348610" y="432254"/>
            <a:ext cx="707387" cy="393971"/>
          </a:xfrm>
          <a:prstGeom prst="flowChartMultidocument">
            <a:avLst/>
          </a:prstGeom>
        </p:spPr>
        <p:style>
          <a:lnRef idx="0">
            <a:schemeClr val="accent6"/>
          </a:lnRef>
          <a:fillRef idx="3">
            <a:schemeClr val="accent6"/>
          </a:fillRef>
          <a:effectRef idx="3">
            <a:schemeClr val="accent6"/>
          </a:effectRef>
          <a:fontRef idx="minor">
            <a:schemeClr val="lt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项目交底</a:t>
            </a:r>
            <a:endParaRPr lang="zh-CN" altLang="en-US" sz="800" b="1" dirty="0">
              <a:latin typeface="微软雅黑" panose="020B0503020204020204" charset="-122"/>
              <a:ea typeface="微软雅黑" panose="020B0503020204020204" charset="-122"/>
            </a:endParaRPr>
          </a:p>
        </p:txBody>
      </p:sp>
      <p:sp>
        <p:nvSpPr>
          <p:cNvPr id="77" name="流程图: 预定义过程 76"/>
          <p:cNvSpPr/>
          <p:nvPr/>
        </p:nvSpPr>
        <p:spPr>
          <a:xfrm>
            <a:off x="3502847" y="1576597"/>
            <a:ext cx="544066" cy="391694"/>
          </a:xfrm>
          <a:prstGeom prst="flowChartPredefinedProcess">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界面</a:t>
            </a:r>
            <a:endParaRPr lang="en-US" altLang="zh-CN" sz="800" dirty="0">
              <a:latin typeface="微软雅黑" panose="020B0503020204020204" charset="-122"/>
              <a:ea typeface="微软雅黑" panose="020B0503020204020204" charset="-122"/>
            </a:endParaRPr>
          </a:p>
          <a:p>
            <a:pPr algn="ctr"/>
            <a:r>
              <a:rPr lang="zh-CN" altLang="en-US" sz="800" dirty="0">
                <a:latin typeface="微软雅黑" panose="020B0503020204020204" charset="-122"/>
                <a:ea typeface="微软雅黑" panose="020B0503020204020204" charset="-122"/>
              </a:rPr>
              <a:t>设计</a:t>
            </a:r>
            <a:endParaRPr lang="zh-CN" altLang="en-US" sz="800" dirty="0">
              <a:latin typeface="微软雅黑" panose="020B0503020204020204" charset="-122"/>
              <a:ea typeface="微软雅黑" panose="020B0503020204020204" charset="-122"/>
            </a:endParaRPr>
          </a:p>
        </p:txBody>
      </p:sp>
      <p:sp>
        <p:nvSpPr>
          <p:cNvPr id="112" name="流程图: 预定义过程 111"/>
          <p:cNvSpPr/>
          <p:nvPr/>
        </p:nvSpPr>
        <p:spPr>
          <a:xfrm>
            <a:off x="2220334" y="3638383"/>
            <a:ext cx="664282" cy="348383"/>
          </a:xfrm>
          <a:prstGeom prst="flowChartPredefinedProcess">
            <a:avLst/>
          </a:prstGeom>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前端</a:t>
            </a:r>
            <a:endParaRPr lang="en-US" altLang="zh-CN" sz="800" dirty="0">
              <a:latin typeface="微软雅黑" panose="020B0503020204020204" charset="-122"/>
              <a:ea typeface="微软雅黑" panose="020B0503020204020204" charset="-122"/>
            </a:endParaRPr>
          </a:p>
          <a:p>
            <a:pPr algn="ctr"/>
            <a:r>
              <a:rPr lang="zh-CN" altLang="en-US" sz="800" dirty="0">
                <a:latin typeface="微软雅黑" panose="020B0503020204020204" charset="-122"/>
                <a:ea typeface="微软雅黑" panose="020B0503020204020204" charset="-122"/>
              </a:rPr>
              <a:t>研发</a:t>
            </a:r>
            <a:endParaRPr lang="zh-CN" altLang="en-US" sz="800" dirty="0">
              <a:latin typeface="微软雅黑" panose="020B0503020204020204" charset="-122"/>
              <a:ea typeface="微软雅黑" panose="020B0503020204020204" charset="-122"/>
            </a:endParaRPr>
          </a:p>
        </p:txBody>
      </p:sp>
      <p:sp>
        <p:nvSpPr>
          <p:cNvPr id="113" name="矩形 112"/>
          <p:cNvSpPr/>
          <p:nvPr/>
        </p:nvSpPr>
        <p:spPr>
          <a:xfrm>
            <a:off x="3111500" y="3612826"/>
            <a:ext cx="1028700" cy="171473"/>
          </a:xfrm>
          <a:prstGeom prst="rect">
            <a:avLst/>
          </a:prstGeom>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模块 单元</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集成测试</a:t>
            </a:r>
            <a:endParaRPr lang="zh-CN" altLang="en-US" sz="800" dirty="0">
              <a:latin typeface="微软雅黑" panose="020B0503020204020204" charset="-122"/>
              <a:ea typeface="微软雅黑" panose="020B0503020204020204" charset="-122"/>
            </a:endParaRPr>
          </a:p>
        </p:txBody>
      </p:sp>
      <p:sp>
        <p:nvSpPr>
          <p:cNvPr id="115" name="文本框 114"/>
          <p:cNvSpPr txBox="1"/>
          <p:nvPr/>
        </p:nvSpPr>
        <p:spPr>
          <a:xfrm>
            <a:off x="3115220" y="3767254"/>
            <a:ext cx="475130" cy="150041"/>
          </a:xfrm>
          <a:prstGeom prst="rect">
            <a:avLst/>
          </a:prstGeom>
          <a:noFill/>
        </p:spPr>
        <p:txBody>
          <a:bodyPr wrap="none" lIns="68580" tIns="34290" rIns="68580" bIns="34290" rtlCol="0">
            <a:spAutoFit/>
          </a:bodyPr>
          <a:lstStyle/>
          <a:p>
            <a:r>
              <a:rPr lang="zh-CN" altLang="en-US" sz="500" dirty="0">
                <a:latin typeface="微软雅黑" panose="020B0503020204020204" charset="-122"/>
                <a:ea typeface="微软雅黑" panose="020B0503020204020204" charset="-122"/>
              </a:rPr>
              <a:t>①研发自测</a:t>
            </a:r>
            <a:endParaRPr lang="zh-CN" altLang="en-US" sz="500" dirty="0">
              <a:latin typeface="微软雅黑" panose="020B0503020204020204" charset="-122"/>
              <a:ea typeface="微软雅黑" panose="020B0503020204020204" charset="-122"/>
            </a:endParaRPr>
          </a:p>
        </p:txBody>
      </p:sp>
      <p:sp>
        <p:nvSpPr>
          <p:cNvPr id="116" name="文本框 115"/>
          <p:cNvSpPr txBox="1"/>
          <p:nvPr/>
        </p:nvSpPr>
        <p:spPr>
          <a:xfrm>
            <a:off x="3428342" y="4764895"/>
            <a:ext cx="677108" cy="253916"/>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①研发、②前端</a:t>
            </a:r>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③产品经理</a:t>
            </a:r>
            <a:endParaRPr lang="zh-CN" altLang="en-US" sz="600" dirty="0">
              <a:latin typeface="微软雅黑" panose="020B0503020204020204" charset="-122"/>
              <a:ea typeface="微软雅黑" panose="020B0503020204020204" charset="-122"/>
            </a:endParaRPr>
          </a:p>
        </p:txBody>
      </p:sp>
      <p:sp>
        <p:nvSpPr>
          <p:cNvPr id="149" name="流程图: 准备 148"/>
          <p:cNvSpPr/>
          <p:nvPr/>
        </p:nvSpPr>
        <p:spPr>
          <a:xfrm>
            <a:off x="7718850" y="4461822"/>
            <a:ext cx="592933" cy="522352"/>
          </a:xfrm>
          <a:prstGeom prst="flowChartPreparation">
            <a:avLst/>
          </a:prstGeom>
        </p:spPr>
        <p:style>
          <a:lnRef idx="0">
            <a:schemeClr val="accent6"/>
          </a:lnRef>
          <a:fillRef idx="3">
            <a:schemeClr val="accent6"/>
          </a:fillRef>
          <a:effectRef idx="3">
            <a:schemeClr val="accent6"/>
          </a:effectRef>
          <a:fontRef idx="minor">
            <a:schemeClr val="lt1"/>
          </a:fontRef>
        </p:style>
        <p:txBody>
          <a:bodyPr lIns="68580" tIns="34290" rIns="68580" bIns="34290" rtlCol="0" anchor="ctr"/>
          <a:lstStyle/>
          <a:p>
            <a:pPr algn="ctr"/>
            <a:r>
              <a:rPr lang="zh-CN" altLang="en-US" sz="1100" b="1" dirty="0">
                <a:latin typeface="微软雅黑" panose="020B0503020204020204" charset="-122"/>
                <a:ea typeface="微软雅黑" panose="020B0503020204020204" charset="-122"/>
              </a:rPr>
              <a:t>交付</a:t>
            </a:r>
            <a:endParaRPr lang="zh-CN" altLang="en-US" sz="1100" b="1" dirty="0">
              <a:latin typeface="微软雅黑" panose="020B0503020204020204" charset="-122"/>
              <a:ea typeface="微软雅黑" panose="020B0503020204020204" charset="-122"/>
            </a:endParaRPr>
          </a:p>
        </p:txBody>
      </p:sp>
      <p:sp>
        <p:nvSpPr>
          <p:cNvPr id="150" name="文本框 149"/>
          <p:cNvSpPr txBox="1"/>
          <p:nvPr/>
        </p:nvSpPr>
        <p:spPr>
          <a:xfrm>
            <a:off x="881423" y="4838072"/>
            <a:ext cx="536044" cy="161583"/>
          </a:xfrm>
          <a:prstGeom prst="rect">
            <a:avLst/>
          </a:prstGeom>
          <a:noFill/>
        </p:spPr>
        <p:txBody>
          <a:bodyPr wrap="none" lIns="68580" tIns="34290" rIns="68580" bIns="34290" rtlCol="0">
            <a:spAutoFit/>
          </a:bodyPr>
          <a:lstStyle/>
          <a:p>
            <a:r>
              <a:rPr lang="zh-CN" altLang="en-US" sz="600" b="1" dirty="0">
                <a:latin typeface="微软雅黑" panose="020B0503020204020204" charset="-122"/>
                <a:ea typeface="微软雅黑" panose="020B0503020204020204" charset="-122"/>
              </a:rPr>
              <a:t>①开发卷宗</a:t>
            </a:r>
            <a:endParaRPr lang="zh-CN" altLang="en-US" sz="600" b="1" dirty="0">
              <a:latin typeface="微软雅黑" panose="020B0503020204020204" charset="-122"/>
              <a:ea typeface="微软雅黑" panose="020B0503020204020204" charset="-122"/>
            </a:endParaRPr>
          </a:p>
        </p:txBody>
      </p:sp>
      <p:sp>
        <p:nvSpPr>
          <p:cNvPr id="2" name="圆角矩形 1"/>
          <p:cNvSpPr/>
          <p:nvPr/>
        </p:nvSpPr>
        <p:spPr>
          <a:xfrm>
            <a:off x="1172164" y="389377"/>
            <a:ext cx="606047" cy="117764"/>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600" dirty="0">
                <a:latin typeface="微软雅黑" panose="020B0503020204020204" charset="-122"/>
                <a:ea typeface="微软雅黑" panose="020B0503020204020204" charset="-122"/>
              </a:rPr>
              <a:t>清单附件</a:t>
            </a:r>
            <a:endParaRPr lang="zh-CN" altLang="en-US" sz="600" dirty="0">
              <a:latin typeface="微软雅黑" panose="020B0503020204020204" charset="-122"/>
              <a:ea typeface="微软雅黑" panose="020B0503020204020204" charset="-122"/>
            </a:endParaRPr>
          </a:p>
        </p:txBody>
      </p:sp>
      <p:sp>
        <p:nvSpPr>
          <p:cNvPr id="93" name="圆角矩形 92"/>
          <p:cNvSpPr/>
          <p:nvPr/>
        </p:nvSpPr>
        <p:spPr>
          <a:xfrm>
            <a:off x="1177725" y="529331"/>
            <a:ext cx="606047" cy="117764"/>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600" dirty="0">
                <a:latin typeface="微软雅黑" panose="020B0503020204020204" charset="-122"/>
                <a:ea typeface="微软雅黑" panose="020B0503020204020204" charset="-122"/>
              </a:rPr>
              <a:t>用户需求设计</a:t>
            </a:r>
            <a:endParaRPr lang="zh-CN" altLang="en-US" sz="600" dirty="0">
              <a:latin typeface="微软雅黑" panose="020B0503020204020204" charset="-122"/>
              <a:ea typeface="微软雅黑" panose="020B0503020204020204" charset="-122"/>
            </a:endParaRPr>
          </a:p>
        </p:txBody>
      </p:sp>
      <p:sp>
        <p:nvSpPr>
          <p:cNvPr id="95" name="圆角矩形 94"/>
          <p:cNvSpPr/>
          <p:nvPr/>
        </p:nvSpPr>
        <p:spPr>
          <a:xfrm>
            <a:off x="1172961" y="224662"/>
            <a:ext cx="606047" cy="117764"/>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600" dirty="0">
                <a:latin typeface="微软雅黑" panose="020B0503020204020204" charset="-122"/>
                <a:ea typeface="微软雅黑" panose="020B0503020204020204" charset="-122"/>
              </a:rPr>
              <a:t>项目交底清单</a:t>
            </a:r>
            <a:endParaRPr lang="zh-CN" altLang="en-US" sz="600" dirty="0">
              <a:latin typeface="微软雅黑" panose="020B0503020204020204" charset="-122"/>
              <a:ea typeface="微软雅黑" panose="020B0503020204020204" charset="-122"/>
            </a:endParaRPr>
          </a:p>
        </p:txBody>
      </p:sp>
      <p:sp>
        <p:nvSpPr>
          <p:cNvPr id="3" name="左大括号 2"/>
          <p:cNvSpPr/>
          <p:nvPr/>
        </p:nvSpPr>
        <p:spPr>
          <a:xfrm>
            <a:off x="1111662" y="277972"/>
            <a:ext cx="53536" cy="490943"/>
          </a:xfrm>
          <a:prstGeom prst="leftBrace">
            <a:avLst>
              <a:gd name="adj1" fmla="val 8333"/>
              <a:gd name="adj2" fmla="val 56491"/>
            </a:avLst>
          </a:prstGeom>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latin typeface="微软雅黑" panose="020B0503020204020204" charset="-122"/>
              <a:ea typeface="微软雅黑" panose="020B0503020204020204" charset="-122"/>
            </a:endParaRPr>
          </a:p>
        </p:txBody>
      </p:sp>
      <p:cxnSp>
        <p:nvCxnSpPr>
          <p:cNvPr id="23" name="直接箭头连接符 22"/>
          <p:cNvCxnSpPr>
            <a:stCxn id="15" idx="5"/>
            <a:endCxn id="36" idx="1"/>
          </p:cNvCxnSpPr>
          <p:nvPr/>
        </p:nvCxnSpPr>
        <p:spPr>
          <a:xfrm>
            <a:off x="5895076" y="352895"/>
            <a:ext cx="556124" cy="29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直接连接符 36"/>
          <p:cNvCxnSpPr/>
          <p:nvPr/>
        </p:nvCxnSpPr>
        <p:spPr>
          <a:xfrm flipV="1">
            <a:off x="0" y="1231533"/>
            <a:ext cx="9144000" cy="13815"/>
          </a:xfrm>
          <a:prstGeom prst="line">
            <a:avLst/>
          </a:prstGeom>
          <a:ln w="25400" cmpd="sng">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8672728" y="17118"/>
            <a:ext cx="353943" cy="1146468"/>
          </a:xfrm>
          <a:prstGeom prst="rect">
            <a:avLst/>
          </a:prstGeom>
          <a:noFill/>
        </p:spPr>
        <p:txBody>
          <a:bodyPr vert="eaVert" wrap="none" lIns="68580" tIns="34290" rIns="68580" bIns="34290" rtlCol="0">
            <a:spAutoFit/>
          </a:bodyPr>
          <a:lstStyle/>
          <a:p>
            <a:r>
              <a:rPr lang="zh-CN" altLang="en-US" sz="1400" b="1" dirty="0">
                <a:solidFill>
                  <a:schemeClr val="bg1"/>
                </a:solidFill>
                <a:latin typeface="微软雅黑" panose="020B0503020204020204" charset="-122"/>
                <a:ea typeface="微软雅黑" panose="020B0503020204020204" charset="-122"/>
              </a:rPr>
              <a:t>需求确认阶段</a:t>
            </a:r>
            <a:endParaRPr lang="zh-CN" altLang="en-US" sz="1400" b="1" dirty="0">
              <a:solidFill>
                <a:schemeClr val="bg1"/>
              </a:solidFill>
              <a:latin typeface="微软雅黑" panose="020B0503020204020204" charset="-122"/>
              <a:ea typeface="微软雅黑" panose="020B0503020204020204" charset="-122"/>
            </a:endParaRPr>
          </a:p>
        </p:txBody>
      </p:sp>
      <p:cxnSp>
        <p:nvCxnSpPr>
          <p:cNvPr id="50" name="肘形连接符 49"/>
          <p:cNvCxnSpPr>
            <a:stCxn id="31" idx="4"/>
            <a:endCxn id="177" idx="2"/>
          </p:cNvCxnSpPr>
          <p:nvPr/>
        </p:nvCxnSpPr>
        <p:spPr>
          <a:xfrm rot="5400000" flipH="1">
            <a:off x="4294212" y="-2000525"/>
            <a:ext cx="229877" cy="5856803"/>
          </a:xfrm>
          <a:prstGeom prst="bentConnector3">
            <a:avLst>
              <a:gd name="adj1" fmla="val -74583"/>
            </a:avLst>
          </a:prstGeom>
          <a:ln>
            <a:tailEnd type="triangle"/>
          </a:ln>
        </p:spPr>
        <p:style>
          <a:lnRef idx="1">
            <a:schemeClr val="accent2"/>
          </a:lnRef>
          <a:fillRef idx="0">
            <a:schemeClr val="accent2"/>
          </a:fillRef>
          <a:effectRef idx="0">
            <a:schemeClr val="accent2"/>
          </a:effectRef>
          <a:fontRef idx="minor">
            <a:schemeClr val="tx1"/>
          </a:fontRef>
        </p:style>
      </p:cxnSp>
      <p:sp>
        <p:nvSpPr>
          <p:cNvPr id="59" name="下箭头 58"/>
          <p:cNvSpPr/>
          <p:nvPr/>
        </p:nvSpPr>
        <p:spPr>
          <a:xfrm>
            <a:off x="8075532" y="1056443"/>
            <a:ext cx="172467" cy="309719"/>
          </a:xfrm>
          <a:prstGeom prst="downArrow">
            <a:avLst/>
          </a:prstGeom>
        </p:spPr>
        <p:style>
          <a:lnRef idx="3">
            <a:schemeClr val="lt1"/>
          </a:lnRef>
          <a:fillRef idx="1">
            <a:schemeClr val="accent2"/>
          </a:fillRef>
          <a:effectRef idx="1">
            <a:schemeClr val="accent2"/>
          </a:effectRef>
          <a:fontRef idx="minor">
            <a:schemeClr val="lt1"/>
          </a:fontRef>
        </p:style>
        <p:txBody>
          <a:bodyPr lIns="68580" tIns="34290" rIns="68580" bIns="34290" rtlCol="0" anchor="ctr"/>
          <a:lstStyle/>
          <a:p>
            <a:pPr algn="ctr"/>
            <a:endParaRPr lang="zh-CN" altLang="en-US"/>
          </a:p>
        </p:txBody>
      </p:sp>
      <p:sp>
        <p:nvSpPr>
          <p:cNvPr id="117" name="流程图: 决策 116"/>
          <p:cNvSpPr/>
          <p:nvPr/>
        </p:nvSpPr>
        <p:spPr>
          <a:xfrm>
            <a:off x="5868715" y="2190635"/>
            <a:ext cx="472703" cy="258140"/>
          </a:xfrm>
          <a:prstGeom prst="flowChartDecision">
            <a:avLst/>
          </a:prstGeom>
        </p:spPr>
        <p:style>
          <a:lnRef idx="2">
            <a:schemeClr val="accent4"/>
          </a:lnRef>
          <a:fillRef idx="1">
            <a:schemeClr val="lt1"/>
          </a:fillRef>
          <a:effectRef idx="0">
            <a:schemeClr val="accent4"/>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内审</a:t>
            </a:r>
            <a:endParaRPr lang="zh-CN" altLang="en-US" sz="800" dirty="0">
              <a:latin typeface="微软雅黑" panose="020B0503020204020204" charset="-122"/>
              <a:ea typeface="微软雅黑" panose="020B0503020204020204" charset="-122"/>
            </a:endParaRPr>
          </a:p>
        </p:txBody>
      </p:sp>
      <p:cxnSp>
        <p:nvCxnSpPr>
          <p:cNvPr id="63" name="直接箭头连接符 62"/>
          <p:cNvCxnSpPr>
            <a:stCxn id="56" idx="1"/>
            <a:endCxn id="117" idx="3"/>
          </p:cNvCxnSpPr>
          <p:nvPr/>
        </p:nvCxnSpPr>
        <p:spPr>
          <a:xfrm flipH="1">
            <a:off x="6341417" y="2319186"/>
            <a:ext cx="199274" cy="5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1" name="肘形连接符 70"/>
          <p:cNvCxnSpPr>
            <a:stCxn id="117" idx="0"/>
            <a:endCxn id="56" idx="0"/>
          </p:cNvCxnSpPr>
          <p:nvPr/>
        </p:nvCxnSpPr>
        <p:spPr>
          <a:xfrm rot="5400000" flipH="1" flipV="1">
            <a:off x="6432978" y="1761166"/>
            <a:ext cx="101558" cy="757382"/>
          </a:xfrm>
          <a:prstGeom prst="bentConnector3">
            <a:avLst>
              <a:gd name="adj1" fmla="val 268821"/>
            </a:avLst>
          </a:prstGeom>
          <a:ln>
            <a:tailEnd type="triangle"/>
          </a:ln>
        </p:spPr>
        <p:style>
          <a:lnRef idx="1">
            <a:schemeClr val="accent4"/>
          </a:lnRef>
          <a:fillRef idx="0">
            <a:schemeClr val="accent4"/>
          </a:fillRef>
          <a:effectRef idx="0">
            <a:schemeClr val="accent4"/>
          </a:effectRef>
          <a:fontRef idx="minor">
            <a:schemeClr val="tx1"/>
          </a:fontRef>
        </p:style>
      </p:cxnSp>
      <p:sp>
        <p:nvSpPr>
          <p:cNvPr id="120" name="文本框 119"/>
          <p:cNvSpPr txBox="1"/>
          <p:nvPr/>
        </p:nvSpPr>
        <p:spPr>
          <a:xfrm>
            <a:off x="6067138" y="2005015"/>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否</a:t>
            </a:r>
            <a:endParaRPr lang="zh-CN" altLang="en-US" sz="600" dirty="0">
              <a:latin typeface="微软雅黑" panose="020B0503020204020204" charset="-122"/>
              <a:ea typeface="微软雅黑" panose="020B0503020204020204" charset="-122"/>
            </a:endParaRPr>
          </a:p>
        </p:txBody>
      </p:sp>
      <p:sp>
        <p:nvSpPr>
          <p:cNvPr id="121" name="文本框 120"/>
          <p:cNvSpPr txBox="1"/>
          <p:nvPr/>
        </p:nvSpPr>
        <p:spPr>
          <a:xfrm>
            <a:off x="6514285" y="2538034"/>
            <a:ext cx="612988" cy="253916"/>
          </a:xfrm>
          <a:prstGeom prst="rect">
            <a:avLst/>
          </a:prstGeom>
          <a:noFill/>
        </p:spPr>
        <p:txBody>
          <a:bodyPr wrap="none" lIns="68580" tIns="34290" rIns="68580" bIns="34290" rtlCol="0">
            <a:spAutoFit/>
          </a:bodyPr>
          <a:lstStyle/>
          <a:p>
            <a:r>
              <a:rPr lang="zh-CN" altLang="en-US" sz="600" b="1" dirty="0">
                <a:latin typeface="微软雅黑" panose="020B0503020204020204" charset="-122"/>
                <a:ea typeface="微软雅黑" panose="020B0503020204020204" charset="-122"/>
              </a:rPr>
              <a:t>①需求说明书</a:t>
            </a:r>
            <a:endParaRPr lang="en-US" altLang="zh-CN" sz="600" b="1" dirty="0">
              <a:latin typeface="微软雅黑" panose="020B0503020204020204" charset="-122"/>
              <a:ea typeface="微软雅黑" panose="020B0503020204020204" charset="-122"/>
            </a:endParaRPr>
          </a:p>
          <a:p>
            <a:r>
              <a:rPr lang="zh-CN" altLang="en-US" sz="600" b="1" dirty="0">
                <a:latin typeface="微软雅黑" panose="020B0503020204020204" charset="-122"/>
                <a:ea typeface="微软雅黑" panose="020B0503020204020204" charset="-122"/>
              </a:rPr>
              <a:t>②原型设计</a:t>
            </a:r>
            <a:endParaRPr lang="en-US" altLang="zh-CN" sz="600" b="1" dirty="0">
              <a:latin typeface="微软雅黑" panose="020B0503020204020204" charset="-122"/>
              <a:ea typeface="微软雅黑" panose="020B0503020204020204" charset="-122"/>
            </a:endParaRPr>
          </a:p>
        </p:txBody>
      </p:sp>
      <p:sp>
        <p:nvSpPr>
          <p:cNvPr id="127" name="流程图: 决策 126"/>
          <p:cNvSpPr/>
          <p:nvPr/>
        </p:nvSpPr>
        <p:spPr>
          <a:xfrm>
            <a:off x="4882705" y="2190115"/>
            <a:ext cx="472703" cy="258140"/>
          </a:xfrm>
          <a:prstGeom prst="flowChartDecision">
            <a:avLst/>
          </a:prstGeom>
        </p:spPr>
        <p:style>
          <a:lnRef idx="2">
            <a:schemeClr val="accent4"/>
          </a:lnRef>
          <a:fillRef idx="1">
            <a:schemeClr val="lt1"/>
          </a:fillRef>
          <a:effectRef idx="0">
            <a:schemeClr val="accent4"/>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外审</a:t>
            </a:r>
            <a:endParaRPr lang="zh-CN" altLang="en-US" sz="800" dirty="0">
              <a:latin typeface="微软雅黑" panose="020B0503020204020204" charset="-122"/>
              <a:ea typeface="微软雅黑" panose="020B0503020204020204" charset="-122"/>
            </a:endParaRPr>
          </a:p>
        </p:txBody>
      </p:sp>
      <p:cxnSp>
        <p:nvCxnSpPr>
          <p:cNvPr id="128" name="直接连接符 127"/>
          <p:cNvCxnSpPr/>
          <p:nvPr/>
        </p:nvCxnSpPr>
        <p:spPr>
          <a:xfrm>
            <a:off x="4362550" y="2989073"/>
            <a:ext cx="4789241" cy="0"/>
          </a:xfrm>
          <a:prstGeom prst="line">
            <a:avLst/>
          </a:prstGeom>
          <a:ln w="25400" cmpd="thinThick">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354759" y="1243059"/>
            <a:ext cx="7790" cy="3900442"/>
          </a:xfrm>
          <a:prstGeom prst="line">
            <a:avLst/>
          </a:prstGeom>
          <a:ln w="25400" cmpd="thinThick">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9" name="文本框 128"/>
          <p:cNvSpPr txBox="1"/>
          <p:nvPr/>
        </p:nvSpPr>
        <p:spPr>
          <a:xfrm>
            <a:off x="8660771" y="1501328"/>
            <a:ext cx="353943" cy="1146468"/>
          </a:xfrm>
          <a:prstGeom prst="rect">
            <a:avLst/>
          </a:prstGeom>
          <a:noFill/>
        </p:spPr>
        <p:txBody>
          <a:bodyPr vert="eaVert" wrap="none" lIns="68580" tIns="34290" rIns="68580" bIns="34290" rtlCol="0">
            <a:spAutoFit/>
          </a:bodyPr>
          <a:lstStyle/>
          <a:p>
            <a:r>
              <a:rPr lang="zh-CN" altLang="en-US" sz="1400" b="1" dirty="0">
                <a:solidFill>
                  <a:srgbClr val="FFFFFF"/>
                </a:solidFill>
                <a:latin typeface="微软雅黑" panose="020B0503020204020204" charset="-122"/>
                <a:ea typeface="微软雅黑" panose="020B0503020204020204" charset="-122"/>
              </a:rPr>
              <a:t>需求设计阶段</a:t>
            </a:r>
            <a:endParaRPr lang="zh-CN" altLang="en-US" sz="1400" b="1" dirty="0">
              <a:solidFill>
                <a:srgbClr val="FFFFFF"/>
              </a:solidFill>
              <a:latin typeface="微软雅黑" panose="020B0503020204020204" charset="-122"/>
              <a:ea typeface="微软雅黑" panose="020B0503020204020204" charset="-122"/>
            </a:endParaRPr>
          </a:p>
        </p:txBody>
      </p:sp>
      <p:sp>
        <p:nvSpPr>
          <p:cNvPr id="131" name="文本框 130"/>
          <p:cNvSpPr txBox="1"/>
          <p:nvPr/>
        </p:nvSpPr>
        <p:spPr>
          <a:xfrm>
            <a:off x="8467667" y="461179"/>
            <a:ext cx="305212" cy="238527"/>
          </a:xfrm>
          <a:prstGeom prst="rect">
            <a:avLst/>
          </a:prstGeom>
          <a:noFill/>
        </p:spPr>
        <p:txBody>
          <a:bodyPr wrap="none" lIns="68580" tIns="34290" rIns="68580" bIns="34290" rtlCol="0">
            <a:spAutoFit/>
          </a:bodyPr>
          <a:lstStyle/>
          <a:p>
            <a:r>
              <a:rPr lang="en-US" altLang="zh-CN" sz="1100" b="1" dirty="0">
                <a:solidFill>
                  <a:srgbClr val="FFFFFF"/>
                </a:solidFill>
                <a:latin typeface="微软雅黑" panose="020B0503020204020204" charset="-122"/>
                <a:ea typeface="微软雅黑" panose="020B0503020204020204" charset="-122"/>
              </a:rPr>
              <a:t>01</a:t>
            </a:r>
            <a:endParaRPr lang="zh-CN" altLang="en-US" sz="1100" b="1" dirty="0">
              <a:solidFill>
                <a:srgbClr val="FFFFFF"/>
              </a:solidFill>
              <a:latin typeface="微软雅黑" panose="020B0503020204020204" charset="-122"/>
              <a:ea typeface="微软雅黑" panose="020B0503020204020204" charset="-122"/>
            </a:endParaRPr>
          </a:p>
        </p:txBody>
      </p:sp>
      <p:sp>
        <p:nvSpPr>
          <p:cNvPr id="132" name="文本框 131"/>
          <p:cNvSpPr txBox="1"/>
          <p:nvPr/>
        </p:nvSpPr>
        <p:spPr>
          <a:xfrm>
            <a:off x="8437861" y="1959954"/>
            <a:ext cx="303947" cy="238527"/>
          </a:xfrm>
          <a:prstGeom prst="rect">
            <a:avLst/>
          </a:prstGeom>
          <a:noFill/>
        </p:spPr>
        <p:txBody>
          <a:bodyPr wrap="none" lIns="68580" tIns="34290" rIns="68580" bIns="34290" rtlCol="0">
            <a:spAutoFit/>
          </a:bodyPr>
          <a:lstStyle/>
          <a:p>
            <a:r>
              <a:rPr lang="en-US" altLang="zh-CN" sz="1100" b="1" dirty="0">
                <a:solidFill>
                  <a:srgbClr val="FFFFFF"/>
                </a:solidFill>
                <a:latin typeface="微软雅黑" panose="020B0503020204020204" charset="-122"/>
                <a:ea typeface="微软雅黑" panose="020B0503020204020204" charset="-122"/>
              </a:rPr>
              <a:t>02</a:t>
            </a:r>
            <a:endParaRPr lang="zh-CN" altLang="en-US" sz="1100" b="1" dirty="0">
              <a:solidFill>
                <a:srgbClr val="FFFFFF"/>
              </a:solidFill>
              <a:latin typeface="微软雅黑" panose="020B0503020204020204" charset="-122"/>
              <a:ea typeface="微软雅黑" panose="020B0503020204020204" charset="-122"/>
            </a:endParaRPr>
          </a:p>
        </p:txBody>
      </p:sp>
      <p:cxnSp>
        <p:nvCxnSpPr>
          <p:cNvPr id="86" name="肘形连接符 85"/>
          <p:cNvCxnSpPr>
            <a:stCxn id="127" idx="0"/>
            <a:endCxn id="56" idx="0"/>
          </p:cNvCxnSpPr>
          <p:nvPr/>
        </p:nvCxnSpPr>
        <p:spPr>
          <a:xfrm rot="5400000" flipH="1" flipV="1">
            <a:off x="5940233" y="1267900"/>
            <a:ext cx="101037" cy="1743392"/>
          </a:xfrm>
          <a:prstGeom prst="bentConnector3">
            <a:avLst>
              <a:gd name="adj1" fmla="val 269690"/>
            </a:avLst>
          </a:prstGeom>
          <a:ln>
            <a:tailEnd type="triangle"/>
          </a:ln>
        </p:spPr>
        <p:style>
          <a:lnRef idx="1">
            <a:schemeClr val="accent4"/>
          </a:lnRef>
          <a:fillRef idx="0">
            <a:schemeClr val="accent4"/>
          </a:fillRef>
          <a:effectRef idx="0">
            <a:schemeClr val="accent4"/>
          </a:effectRef>
          <a:fontRef idx="minor">
            <a:schemeClr val="tx1"/>
          </a:fontRef>
        </p:style>
      </p:cxnSp>
      <p:sp>
        <p:nvSpPr>
          <p:cNvPr id="144" name="文本框 143"/>
          <p:cNvSpPr txBox="1"/>
          <p:nvPr/>
        </p:nvSpPr>
        <p:spPr>
          <a:xfrm>
            <a:off x="5100316" y="2018480"/>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否</a:t>
            </a:r>
            <a:endParaRPr lang="zh-CN" altLang="en-US" sz="600" dirty="0">
              <a:latin typeface="微软雅黑" panose="020B0503020204020204" charset="-122"/>
              <a:ea typeface="微软雅黑" panose="020B0503020204020204" charset="-122"/>
            </a:endParaRPr>
          </a:p>
        </p:txBody>
      </p:sp>
      <p:cxnSp>
        <p:nvCxnSpPr>
          <p:cNvPr id="105" name="肘形连接符 104"/>
          <p:cNvCxnSpPr>
            <a:stCxn id="127" idx="1"/>
            <a:endCxn id="77" idx="3"/>
          </p:cNvCxnSpPr>
          <p:nvPr/>
        </p:nvCxnSpPr>
        <p:spPr>
          <a:xfrm rot="10800000">
            <a:off x="4046912" y="1772444"/>
            <a:ext cx="835793" cy="546741"/>
          </a:xfrm>
          <a:prstGeom prst="bentConnector3">
            <a:avLst>
              <a:gd name="adj1" fmla="val 54208"/>
            </a:avLst>
          </a:prstGeom>
          <a:ln>
            <a:tailEnd type="triangle"/>
          </a:ln>
        </p:spPr>
        <p:style>
          <a:lnRef idx="1">
            <a:schemeClr val="accent4"/>
          </a:lnRef>
          <a:fillRef idx="0">
            <a:schemeClr val="accent4"/>
          </a:fillRef>
          <a:effectRef idx="0">
            <a:schemeClr val="accent4"/>
          </a:effectRef>
          <a:fontRef idx="minor">
            <a:schemeClr val="tx1"/>
          </a:fontRef>
        </p:style>
      </p:cxnSp>
      <p:sp>
        <p:nvSpPr>
          <p:cNvPr id="152" name="文本框 151"/>
          <p:cNvSpPr txBox="1"/>
          <p:nvPr/>
        </p:nvSpPr>
        <p:spPr>
          <a:xfrm>
            <a:off x="4584850" y="2169500"/>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是</a:t>
            </a:r>
            <a:endParaRPr lang="zh-CN" altLang="en-US" sz="600" dirty="0">
              <a:latin typeface="微软雅黑" panose="020B0503020204020204" charset="-122"/>
              <a:ea typeface="微软雅黑" panose="020B0503020204020204" charset="-122"/>
            </a:endParaRPr>
          </a:p>
        </p:txBody>
      </p:sp>
      <p:cxnSp>
        <p:nvCxnSpPr>
          <p:cNvPr id="110" name="直接箭头连接符 109"/>
          <p:cNvCxnSpPr/>
          <p:nvPr/>
        </p:nvCxnSpPr>
        <p:spPr>
          <a:xfrm flipH="1">
            <a:off x="2280179" y="1776100"/>
            <a:ext cx="12100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0" name="流程图: 决策 159"/>
          <p:cNvSpPr/>
          <p:nvPr/>
        </p:nvSpPr>
        <p:spPr>
          <a:xfrm>
            <a:off x="1807477" y="1648005"/>
            <a:ext cx="472703" cy="258140"/>
          </a:xfrm>
          <a:prstGeom prst="flowChartDecision">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外审</a:t>
            </a:r>
            <a:endParaRPr lang="zh-CN" altLang="en-US" sz="800" dirty="0">
              <a:latin typeface="微软雅黑" panose="020B0503020204020204" charset="-122"/>
              <a:ea typeface="微软雅黑" panose="020B0503020204020204" charset="-122"/>
            </a:endParaRPr>
          </a:p>
        </p:txBody>
      </p:sp>
      <p:cxnSp>
        <p:nvCxnSpPr>
          <p:cNvPr id="169" name="肘形连接符 168"/>
          <p:cNvCxnSpPr>
            <a:stCxn id="160" idx="0"/>
            <a:endCxn id="77" idx="0"/>
          </p:cNvCxnSpPr>
          <p:nvPr/>
        </p:nvCxnSpPr>
        <p:spPr>
          <a:xfrm rot="5400000" flipH="1" flipV="1">
            <a:off x="2873649" y="746776"/>
            <a:ext cx="71410" cy="1731052"/>
          </a:xfrm>
          <a:prstGeom prst="bentConnector3">
            <a:avLst>
              <a:gd name="adj1" fmla="val 310082"/>
            </a:avLst>
          </a:prstGeom>
          <a:ln>
            <a:tailEnd type="triangle"/>
          </a:ln>
        </p:spPr>
        <p:style>
          <a:lnRef idx="1">
            <a:schemeClr val="accent6"/>
          </a:lnRef>
          <a:fillRef idx="0">
            <a:schemeClr val="accent6"/>
          </a:fillRef>
          <a:effectRef idx="0">
            <a:schemeClr val="accent6"/>
          </a:effectRef>
          <a:fontRef idx="minor">
            <a:schemeClr val="tx1"/>
          </a:fontRef>
        </p:style>
      </p:cxnSp>
      <p:sp>
        <p:nvSpPr>
          <p:cNvPr id="172" name="文本框 171"/>
          <p:cNvSpPr txBox="1"/>
          <p:nvPr/>
        </p:nvSpPr>
        <p:spPr>
          <a:xfrm>
            <a:off x="2029873" y="1481959"/>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否</a:t>
            </a:r>
            <a:endParaRPr lang="zh-CN" altLang="en-US" sz="600" dirty="0">
              <a:latin typeface="微软雅黑" panose="020B0503020204020204" charset="-122"/>
              <a:ea typeface="微软雅黑" panose="020B0503020204020204" charset="-122"/>
            </a:endParaRPr>
          </a:p>
        </p:txBody>
      </p:sp>
      <p:cxnSp>
        <p:nvCxnSpPr>
          <p:cNvPr id="184" name="肘形连接符 183"/>
          <p:cNvCxnSpPr>
            <a:stCxn id="127" idx="1"/>
            <a:endCxn id="206" idx="3"/>
          </p:cNvCxnSpPr>
          <p:nvPr/>
        </p:nvCxnSpPr>
        <p:spPr>
          <a:xfrm rot="10800000" flipV="1">
            <a:off x="4062782" y="2319185"/>
            <a:ext cx="819923" cy="423153"/>
          </a:xfrm>
          <a:prstGeom prst="bentConnector3">
            <a:avLst>
              <a:gd name="adj1" fmla="val 55228"/>
            </a:avLst>
          </a:prstGeom>
          <a:ln>
            <a:tailEnd type="triangle"/>
          </a:ln>
        </p:spPr>
        <p:style>
          <a:lnRef idx="1">
            <a:schemeClr val="accent4"/>
          </a:lnRef>
          <a:fillRef idx="0">
            <a:schemeClr val="accent4"/>
          </a:fillRef>
          <a:effectRef idx="0">
            <a:schemeClr val="accent4"/>
          </a:effectRef>
          <a:fontRef idx="minor">
            <a:schemeClr val="tx1"/>
          </a:fontRef>
        </p:style>
      </p:cxnSp>
      <p:sp>
        <p:nvSpPr>
          <p:cNvPr id="193" name="矩形 192"/>
          <p:cNvSpPr/>
          <p:nvPr/>
        </p:nvSpPr>
        <p:spPr>
          <a:xfrm>
            <a:off x="969187" y="2442467"/>
            <a:ext cx="829391" cy="712961"/>
          </a:xfrm>
          <a:prstGeom prst="rect">
            <a:avLst/>
          </a:prstGeom>
          <a:ln>
            <a:solidFill>
              <a:schemeClr val="accent1"/>
            </a:solidFill>
            <a:prstDash val="lgDash"/>
          </a:ln>
        </p:spPr>
        <p:style>
          <a:lnRef idx="2">
            <a:schemeClr val="accent4"/>
          </a:lnRef>
          <a:fillRef idx="1">
            <a:schemeClr val="lt1"/>
          </a:fillRef>
          <a:effectRef idx="0">
            <a:schemeClr val="accent4"/>
          </a:effectRef>
          <a:fontRef idx="minor">
            <a:schemeClr val="dk1"/>
          </a:fontRef>
        </p:style>
        <p:txBody>
          <a:bodyPr lIns="68580" tIns="34290" rIns="68580" bIns="34290" rtlCol="0" anchor="t"/>
          <a:lstStyle/>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研发经理、</a:t>
            </a:r>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产品经理、项目经理、前端</a:t>
            </a:r>
            <a:endParaRPr lang="zh-CN" altLang="en-US" sz="600" dirty="0">
              <a:latin typeface="微软雅黑" panose="020B0503020204020204" charset="-122"/>
              <a:ea typeface="微软雅黑" panose="020B0503020204020204" charset="-122"/>
            </a:endParaRPr>
          </a:p>
        </p:txBody>
      </p:sp>
      <p:sp>
        <p:nvSpPr>
          <p:cNvPr id="195" name="矩形 194"/>
          <p:cNvSpPr/>
          <p:nvPr/>
        </p:nvSpPr>
        <p:spPr>
          <a:xfrm>
            <a:off x="2576326" y="2442467"/>
            <a:ext cx="829391" cy="712961"/>
          </a:xfrm>
          <a:prstGeom prst="rect">
            <a:avLst/>
          </a:prstGeom>
          <a:ln>
            <a:solidFill>
              <a:schemeClr val="accent1"/>
            </a:solidFill>
            <a:prstDash val="lgDash"/>
          </a:ln>
        </p:spPr>
        <p:style>
          <a:lnRef idx="2">
            <a:schemeClr val="accent4"/>
          </a:lnRef>
          <a:fillRef idx="1">
            <a:schemeClr val="lt1"/>
          </a:fillRef>
          <a:effectRef idx="0">
            <a:schemeClr val="accent4"/>
          </a:effectRef>
          <a:fontRef idx="minor">
            <a:schemeClr val="dk1"/>
          </a:fontRef>
        </p:style>
        <p:txBody>
          <a:bodyPr lIns="68580" tIns="34290" rIns="68580" bIns="34290" rtlCol="0" anchor="t"/>
          <a:lstStyle/>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研发经理</a:t>
            </a:r>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产品经理、项目经理</a:t>
            </a:r>
            <a:endParaRPr lang="zh-CN" altLang="en-US" sz="600" dirty="0">
              <a:latin typeface="微软雅黑" panose="020B0503020204020204" charset="-122"/>
              <a:ea typeface="微软雅黑" panose="020B0503020204020204" charset="-122"/>
            </a:endParaRPr>
          </a:p>
        </p:txBody>
      </p:sp>
      <p:sp>
        <p:nvSpPr>
          <p:cNvPr id="196" name="流程图: 决策 195"/>
          <p:cNvSpPr/>
          <p:nvPr/>
        </p:nvSpPr>
        <p:spPr>
          <a:xfrm>
            <a:off x="2802224" y="2611507"/>
            <a:ext cx="472703" cy="258140"/>
          </a:xfrm>
          <a:prstGeom prst="flowChartDecision">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评审</a:t>
            </a:r>
            <a:endParaRPr lang="zh-CN" altLang="en-US" sz="800" dirty="0">
              <a:latin typeface="微软雅黑" panose="020B0503020204020204" charset="-122"/>
              <a:ea typeface="微软雅黑" panose="020B0503020204020204" charset="-122"/>
            </a:endParaRPr>
          </a:p>
        </p:txBody>
      </p:sp>
      <p:cxnSp>
        <p:nvCxnSpPr>
          <p:cNvPr id="197" name="直接箭头连接符 196"/>
          <p:cNvCxnSpPr>
            <a:endCxn id="196" idx="3"/>
          </p:cNvCxnSpPr>
          <p:nvPr/>
        </p:nvCxnSpPr>
        <p:spPr>
          <a:xfrm flipH="1">
            <a:off x="3274927" y="2735945"/>
            <a:ext cx="236351" cy="463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98" name="肘形连接符 197"/>
          <p:cNvCxnSpPr>
            <a:stCxn id="196" idx="0"/>
            <a:endCxn id="206" idx="0"/>
          </p:cNvCxnSpPr>
          <p:nvPr/>
        </p:nvCxnSpPr>
        <p:spPr>
          <a:xfrm rot="5400000" flipH="1" flipV="1">
            <a:off x="3401009" y="2223088"/>
            <a:ext cx="25988" cy="750854"/>
          </a:xfrm>
          <a:prstGeom prst="bentConnector3">
            <a:avLst>
              <a:gd name="adj1" fmla="val 484837"/>
            </a:avLst>
          </a:prstGeom>
          <a:ln>
            <a:tailEnd type="triangle"/>
          </a:ln>
        </p:spPr>
        <p:style>
          <a:lnRef idx="1">
            <a:schemeClr val="accent6"/>
          </a:lnRef>
          <a:fillRef idx="0">
            <a:schemeClr val="accent6"/>
          </a:fillRef>
          <a:effectRef idx="0">
            <a:schemeClr val="accent6"/>
          </a:effectRef>
          <a:fontRef idx="minor">
            <a:schemeClr val="tx1"/>
          </a:fontRef>
        </p:style>
      </p:cxnSp>
      <p:sp>
        <p:nvSpPr>
          <p:cNvPr id="199" name="文本框 198"/>
          <p:cNvSpPr txBox="1"/>
          <p:nvPr/>
        </p:nvSpPr>
        <p:spPr>
          <a:xfrm>
            <a:off x="3023802" y="2480961"/>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否</a:t>
            </a:r>
            <a:endParaRPr lang="zh-CN" altLang="en-US" sz="600" dirty="0">
              <a:latin typeface="微软雅黑" panose="020B0503020204020204" charset="-122"/>
              <a:ea typeface="微软雅黑" panose="020B0503020204020204" charset="-122"/>
            </a:endParaRPr>
          </a:p>
        </p:txBody>
      </p:sp>
      <p:sp>
        <p:nvSpPr>
          <p:cNvPr id="200" name="流程图: 决策 199"/>
          <p:cNvSpPr/>
          <p:nvPr/>
        </p:nvSpPr>
        <p:spPr>
          <a:xfrm>
            <a:off x="1251552" y="2611507"/>
            <a:ext cx="472703" cy="258140"/>
          </a:xfrm>
          <a:prstGeom prst="flowChartDecision">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评审</a:t>
            </a:r>
            <a:endParaRPr lang="zh-CN" altLang="en-US" sz="800" dirty="0">
              <a:latin typeface="微软雅黑" panose="020B0503020204020204" charset="-122"/>
              <a:ea typeface="微软雅黑" panose="020B0503020204020204" charset="-122"/>
            </a:endParaRPr>
          </a:p>
        </p:txBody>
      </p:sp>
      <p:sp>
        <p:nvSpPr>
          <p:cNvPr id="203" name="文本框 202"/>
          <p:cNvSpPr txBox="1"/>
          <p:nvPr/>
        </p:nvSpPr>
        <p:spPr>
          <a:xfrm>
            <a:off x="1473949" y="2445461"/>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否</a:t>
            </a:r>
            <a:endParaRPr lang="zh-CN" altLang="en-US" sz="600" dirty="0">
              <a:latin typeface="微软雅黑" panose="020B0503020204020204" charset="-122"/>
              <a:ea typeface="微软雅黑" panose="020B0503020204020204" charset="-122"/>
            </a:endParaRPr>
          </a:p>
        </p:txBody>
      </p:sp>
      <p:sp>
        <p:nvSpPr>
          <p:cNvPr id="204" name="文本框 203"/>
          <p:cNvSpPr txBox="1"/>
          <p:nvPr/>
        </p:nvSpPr>
        <p:spPr>
          <a:xfrm>
            <a:off x="2528887" y="2592742"/>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是</a:t>
            </a:r>
            <a:endParaRPr lang="zh-CN" altLang="en-US" sz="600" dirty="0">
              <a:latin typeface="微软雅黑" panose="020B0503020204020204" charset="-122"/>
              <a:ea typeface="微软雅黑" panose="020B0503020204020204" charset="-122"/>
            </a:endParaRPr>
          </a:p>
        </p:txBody>
      </p:sp>
      <p:sp>
        <p:nvSpPr>
          <p:cNvPr id="206" name="流程图: 文档 205"/>
          <p:cNvSpPr/>
          <p:nvPr/>
        </p:nvSpPr>
        <p:spPr>
          <a:xfrm>
            <a:off x="3516077" y="2585519"/>
            <a:ext cx="546706" cy="313637"/>
          </a:xfrm>
          <a:prstGeom prst="flowChartDocument">
            <a:avLst/>
          </a:prstGeom>
        </p:spPr>
        <p:style>
          <a:lnRef idx="0">
            <a:schemeClr val="accent6"/>
          </a:lnRef>
          <a:fillRef idx="3">
            <a:schemeClr val="accent6"/>
          </a:fillRef>
          <a:effectRef idx="3">
            <a:schemeClr val="accent6"/>
          </a:effectRef>
          <a:fontRef idx="minor">
            <a:schemeClr val="lt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概要设计</a:t>
            </a:r>
            <a:endParaRPr lang="zh-CN" altLang="en-US" sz="800" b="1" dirty="0">
              <a:latin typeface="微软雅黑" panose="020B0503020204020204" charset="-122"/>
              <a:ea typeface="微软雅黑" panose="020B0503020204020204" charset="-122"/>
            </a:endParaRPr>
          </a:p>
        </p:txBody>
      </p:sp>
      <p:sp>
        <p:nvSpPr>
          <p:cNvPr id="213" name="流程图: 文档 212"/>
          <p:cNvSpPr/>
          <p:nvPr/>
        </p:nvSpPr>
        <p:spPr>
          <a:xfrm>
            <a:off x="1930391" y="2585519"/>
            <a:ext cx="546706" cy="313637"/>
          </a:xfrm>
          <a:prstGeom prst="flowChartDocument">
            <a:avLst/>
          </a:prstGeom>
        </p:spPr>
        <p:style>
          <a:lnRef idx="0">
            <a:schemeClr val="accent6"/>
          </a:lnRef>
          <a:fillRef idx="3">
            <a:schemeClr val="accent6"/>
          </a:fillRef>
          <a:effectRef idx="3">
            <a:schemeClr val="accent6"/>
          </a:effectRef>
          <a:fontRef idx="minor">
            <a:schemeClr val="lt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详细设计</a:t>
            </a:r>
            <a:endParaRPr lang="zh-CN" altLang="en-US" sz="800" b="1" dirty="0">
              <a:latin typeface="微软雅黑" panose="020B0503020204020204" charset="-122"/>
              <a:ea typeface="微软雅黑" panose="020B0503020204020204" charset="-122"/>
            </a:endParaRPr>
          </a:p>
        </p:txBody>
      </p:sp>
      <p:cxnSp>
        <p:nvCxnSpPr>
          <p:cNvPr id="215" name="直接箭头连接符 214"/>
          <p:cNvCxnSpPr>
            <a:stCxn id="196" idx="1"/>
            <a:endCxn id="213" idx="3"/>
          </p:cNvCxnSpPr>
          <p:nvPr/>
        </p:nvCxnSpPr>
        <p:spPr>
          <a:xfrm flipH="1">
            <a:off x="2477096" y="2740578"/>
            <a:ext cx="325128" cy="176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8" name="直接箭头连接符 217"/>
          <p:cNvCxnSpPr>
            <a:stCxn id="213" idx="1"/>
            <a:endCxn id="200" idx="3"/>
          </p:cNvCxnSpPr>
          <p:nvPr/>
        </p:nvCxnSpPr>
        <p:spPr>
          <a:xfrm flipH="1" flipV="1">
            <a:off x="1724255" y="2740578"/>
            <a:ext cx="206136" cy="176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4" name="肘形连接符 223"/>
          <p:cNvCxnSpPr>
            <a:stCxn id="200" idx="0"/>
            <a:endCxn id="213" idx="0"/>
          </p:cNvCxnSpPr>
          <p:nvPr/>
        </p:nvCxnSpPr>
        <p:spPr>
          <a:xfrm rot="5400000" flipH="1" flipV="1">
            <a:off x="1832830" y="2240593"/>
            <a:ext cx="25988" cy="715841"/>
          </a:xfrm>
          <a:prstGeom prst="bentConnector3">
            <a:avLst>
              <a:gd name="adj1" fmla="val 75972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7" name="直接连接符 226"/>
          <p:cNvCxnSpPr/>
          <p:nvPr/>
        </p:nvCxnSpPr>
        <p:spPr>
          <a:xfrm>
            <a:off x="6928" y="3318070"/>
            <a:ext cx="4355621" cy="0"/>
          </a:xfrm>
          <a:prstGeom prst="line">
            <a:avLst/>
          </a:prstGeom>
          <a:ln w="25400" cmpd="thinThick">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30" name="文本框 229"/>
          <p:cNvSpPr txBox="1"/>
          <p:nvPr/>
        </p:nvSpPr>
        <p:spPr>
          <a:xfrm>
            <a:off x="123703" y="1638101"/>
            <a:ext cx="353943" cy="1146468"/>
          </a:xfrm>
          <a:prstGeom prst="rect">
            <a:avLst/>
          </a:prstGeom>
          <a:noFill/>
        </p:spPr>
        <p:txBody>
          <a:bodyPr vert="eaVert" wrap="none" lIns="68580" tIns="34290" rIns="68580" bIns="34290" rtlCol="0">
            <a:spAutoFit/>
          </a:bodyPr>
          <a:lstStyle/>
          <a:p>
            <a:r>
              <a:rPr lang="zh-CN" altLang="en-US" sz="1400" b="1" dirty="0">
                <a:solidFill>
                  <a:srgbClr val="FFFFFF"/>
                </a:solidFill>
                <a:latin typeface="微软雅黑" panose="020B0503020204020204" charset="-122"/>
                <a:ea typeface="微软雅黑" panose="020B0503020204020204" charset="-122"/>
              </a:rPr>
              <a:t>研发设计阶段</a:t>
            </a:r>
            <a:endParaRPr lang="zh-CN" altLang="en-US" sz="1400" b="1" dirty="0">
              <a:solidFill>
                <a:srgbClr val="FFFFFF"/>
              </a:solidFill>
              <a:latin typeface="微软雅黑" panose="020B0503020204020204" charset="-122"/>
              <a:ea typeface="微软雅黑" panose="020B0503020204020204" charset="-122"/>
            </a:endParaRPr>
          </a:p>
        </p:txBody>
      </p:sp>
      <p:sp>
        <p:nvSpPr>
          <p:cNvPr id="231" name="文本框 230"/>
          <p:cNvSpPr txBox="1"/>
          <p:nvPr/>
        </p:nvSpPr>
        <p:spPr>
          <a:xfrm>
            <a:off x="401550" y="2099272"/>
            <a:ext cx="303947" cy="238527"/>
          </a:xfrm>
          <a:prstGeom prst="rect">
            <a:avLst/>
          </a:prstGeom>
          <a:noFill/>
        </p:spPr>
        <p:txBody>
          <a:bodyPr wrap="none" lIns="68580" tIns="34290" rIns="68580" bIns="34290" rtlCol="0">
            <a:spAutoFit/>
          </a:bodyPr>
          <a:lstStyle/>
          <a:p>
            <a:r>
              <a:rPr lang="en-US" altLang="zh-CN" sz="1100" b="1" dirty="0">
                <a:solidFill>
                  <a:srgbClr val="FFFFFF"/>
                </a:solidFill>
                <a:latin typeface="微软雅黑" panose="020B0503020204020204" charset="-122"/>
                <a:ea typeface="微软雅黑" panose="020B0503020204020204" charset="-122"/>
              </a:rPr>
              <a:t>03</a:t>
            </a:r>
            <a:endParaRPr lang="zh-CN" altLang="en-US" sz="1100" b="1" dirty="0">
              <a:solidFill>
                <a:srgbClr val="FFFFFF"/>
              </a:solidFill>
              <a:latin typeface="微软雅黑" panose="020B0503020204020204" charset="-122"/>
              <a:ea typeface="微软雅黑" panose="020B0503020204020204" charset="-122"/>
            </a:endParaRPr>
          </a:p>
        </p:txBody>
      </p:sp>
      <p:cxnSp>
        <p:nvCxnSpPr>
          <p:cNvPr id="237" name="直接箭头连接符 236"/>
          <p:cNvCxnSpPr>
            <a:stCxn id="112" idx="3"/>
            <a:endCxn id="113" idx="1"/>
          </p:cNvCxnSpPr>
          <p:nvPr/>
        </p:nvCxnSpPr>
        <p:spPr>
          <a:xfrm flipV="1">
            <a:off x="2884616" y="3698563"/>
            <a:ext cx="226885" cy="11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8" name="文本框 237"/>
          <p:cNvSpPr txBox="1"/>
          <p:nvPr/>
        </p:nvSpPr>
        <p:spPr>
          <a:xfrm>
            <a:off x="1858866" y="2935171"/>
            <a:ext cx="612988" cy="253916"/>
          </a:xfrm>
          <a:prstGeom prst="rect">
            <a:avLst/>
          </a:prstGeom>
          <a:noFill/>
        </p:spPr>
        <p:txBody>
          <a:bodyPr wrap="none" lIns="68580" tIns="34290" rIns="68580" bIns="34290" rtlCol="0">
            <a:spAutoFit/>
          </a:bodyPr>
          <a:lstStyle/>
          <a:p>
            <a:r>
              <a:rPr lang="zh-CN" altLang="en-US" sz="600" b="1" dirty="0">
                <a:latin typeface="微软雅黑" panose="020B0503020204020204" charset="-122"/>
                <a:ea typeface="微软雅黑" panose="020B0503020204020204" charset="-122"/>
              </a:rPr>
              <a:t>①详细设计</a:t>
            </a:r>
            <a:endParaRPr lang="en-US" altLang="zh-CN" sz="600" b="1" dirty="0">
              <a:latin typeface="微软雅黑" panose="020B0503020204020204" charset="-122"/>
              <a:ea typeface="微软雅黑" panose="020B0503020204020204" charset="-122"/>
            </a:endParaRPr>
          </a:p>
          <a:p>
            <a:r>
              <a:rPr lang="zh-CN" altLang="en-US" sz="600" b="1" dirty="0">
                <a:latin typeface="微软雅黑" panose="020B0503020204020204" charset="-122"/>
                <a:ea typeface="微软雅黑" panose="020B0503020204020204" charset="-122"/>
              </a:rPr>
              <a:t>②数据库设计</a:t>
            </a:r>
            <a:endParaRPr lang="zh-CN" altLang="en-US" sz="600" b="1" dirty="0">
              <a:latin typeface="微软雅黑" panose="020B0503020204020204" charset="-122"/>
              <a:ea typeface="微软雅黑" panose="020B0503020204020204" charset="-122"/>
            </a:endParaRPr>
          </a:p>
        </p:txBody>
      </p:sp>
      <p:sp>
        <p:nvSpPr>
          <p:cNvPr id="242" name="流程图: 预定义过程 241"/>
          <p:cNvSpPr/>
          <p:nvPr/>
        </p:nvSpPr>
        <p:spPr>
          <a:xfrm>
            <a:off x="947651" y="4517761"/>
            <a:ext cx="664282" cy="348383"/>
          </a:xfrm>
          <a:prstGeom prst="flowChartPredefinedProcess">
            <a:avLst/>
          </a:prstGeom>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软件</a:t>
            </a:r>
            <a:endParaRPr lang="en-US" altLang="zh-CN" sz="800" dirty="0">
              <a:latin typeface="微软雅黑" panose="020B0503020204020204" charset="-122"/>
              <a:ea typeface="微软雅黑" panose="020B0503020204020204" charset="-122"/>
            </a:endParaRPr>
          </a:p>
          <a:p>
            <a:pPr algn="ctr"/>
            <a:r>
              <a:rPr lang="zh-CN" altLang="en-US" sz="800" dirty="0">
                <a:latin typeface="微软雅黑" panose="020B0503020204020204" charset="-122"/>
                <a:ea typeface="微软雅黑" panose="020B0503020204020204" charset="-122"/>
              </a:rPr>
              <a:t>研发</a:t>
            </a:r>
            <a:endParaRPr lang="zh-CN" altLang="en-US" sz="800" dirty="0">
              <a:latin typeface="微软雅黑" panose="020B0503020204020204" charset="-122"/>
              <a:ea typeface="微软雅黑" panose="020B0503020204020204" charset="-122"/>
            </a:endParaRPr>
          </a:p>
        </p:txBody>
      </p:sp>
      <p:sp>
        <p:nvSpPr>
          <p:cNvPr id="243" name="矩形 242"/>
          <p:cNvSpPr/>
          <p:nvPr/>
        </p:nvSpPr>
        <p:spPr>
          <a:xfrm>
            <a:off x="1866900" y="4604303"/>
            <a:ext cx="1022350" cy="171473"/>
          </a:xfrm>
          <a:prstGeom prst="rect">
            <a:avLst/>
          </a:prstGeom>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模块 单元</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集成测试</a:t>
            </a:r>
            <a:endParaRPr lang="zh-CN" altLang="en-US" sz="800" dirty="0">
              <a:latin typeface="微软雅黑" panose="020B0503020204020204" charset="-122"/>
              <a:ea typeface="微软雅黑" panose="020B0503020204020204" charset="-122"/>
            </a:endParaRPr>
          </a:p>
        </p:txBody>
      </p:sp>
      <p:sp>
        <p:nvSpPr>
          <p:cNvPr id="244" name="文本框 243"/>
          <p:cNvSpPr txBox="1"/>
          <p:nvPr/>
        </p:nvSpPr>
        <p:spPr>
          <a:xfrm>
            <a:off x="1850608" y="4765054"/>
            <a:ext cx="475130" cy="150041"/>
          </a:xfrm>
          <a:prstGeom prst="rect">
            <a:avLst/>
          </a:prstGeom>
          <a:noFill/>
        </p:spPr>
        <p:txBody>
          <a:bodyPr wrap="none" lIns="68580" tIns="34290" rIns="68580" bIns="34290" rtlCol="0">
            <a:spAutoFit/>
          </a:bodyPr>
          <a:lstStyle/>
          <a:p>
            <a:r>
              <a:rPr lang="zh-CN" altLang="en-US" sz="500" dirty="0">
                <a:latin typeface="微软雅黑" panose="020B0503020204020204" charset="-122"/>
                <a:ea typeface="微软雅黑" panose="020B0503020204020204" charset="-122"/>
              </a:rPr>
              <a:t>①研发自测</a:t>
            </a:r>
            <a:endParaRPr lang="zh-CN" altLang="en-US" sz="500" dirty="0">
              <a:latin typeface="微软雅黑" panose="020B0503020204020204" charset="-122"/>
              <a:ea typeface="微软雅黑" panose="020B0503020204020204" charset="-122"/>
            </a:endParaRPr>
          </a:p>
        </p:txBody>
      </p:sp>
      <p:cxnSp>
        <p:nvCxnSpPr>
          <p:cNvPr id="245" name="直接箭头连接符 244"/>
          <p:cNvCxnSpPr>
            <a:stCxn id="242" idx="3"/>
            <a:endCxn id="243" idx="1"/>
          </p:cNvCxnSpPr>
          <p:nvPr/>
        </p:nvCxnSpPr>
        <p:spPr>
          <a:xfrm flipV="1">
            <a:off x="1611933" y="4690040"/>
            <a:ext cx="254968" cy="1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6" name="流程图: 内部贮存 245"/>
          <p:cNvSpPr/>
          <p:nvPr/>
        </p:nvSpPr>
        <p:spPr>
          <a:xfrm>
            <a:off x="3470312" y="4265648"/>
            <a:ext cx="566426" cy="499248"/>
          </a:xfrm>
          <a:prstGeom prst="flowChartInternalStorage">
            <a:avLst/>
          </a:prstGeom>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r>
              <a:rPr lang="zh-CN" altLang="en-US" sz="1100" b="1" dirty="0">
                <a:latin typeface="微软雅黑" panose="020B0503020204020204" charset="-122"/>
                <a:ea typeface="微软雅黑" panose="020B0503020204020204" charset="-122"/>
              </a:rPr>
              <a:t>系统测试</a:t>
            </a:r>
            <a:endParaRPr lang="zh-CN" altLang="en-US" sz="1100" b="1" dirty="0">
              <a:latin typeface="微软雅黑" panose="020B0503020204020204" charset="-122"/>
              <a:ea typeface="微软雅黑" panose="020B0503020204020204" charset="-122"/>
            </a:endParaRPr>
          </a:p>
        </p:txBody>
      </p:sp>
      <p:sp>
        <p:nvSpPr>
          <p:cNvPr id="252" name="文本框 251"/>
          <p:cNvSpPr txBox="1"/>
          <p:nvPr/>
        </p:nvSpPr>
        <p:spPr>
          <a:xfrm>
            <a:off x="39902" y="3871252"/>
            <a:ext cx="415498" cy="992579"/>
          </a:xfrm>
          <a:prstGeom prst="rect">
            <a:avLst/>
          </a:prstGeom>
          <a:noFill/>
        </p:spPr>
        <p:txBody>
          <a:bodyPr vert="eaVert" wrap="none" lIns="68580" tIns="34290" rIns="68580" bIns="34290" rtlCol="0">
            <a:spAutoFit/>
          </a:bodyPr>
          <a:lstStyle/>
          <a:p>
            <a:r>
              <a:rPr lang="zh-CN" altLang="en-US" b="1" dirty="0">
                <a:solidFill>
                  <a:srgbClr val="FFFFFF"/>
                </a:solidFill>
                <a:latin typeface="微软雅黑" panose="020B0503020204020204" charset="-122"/>
                <a:ea typeface="微软雅黑" panose="020B0503020204020204" charset="-122"/>
              </a:rPr>
              <a:t>研发阶段</a:t>
            </a:r>
            <a:endParaRPr lang="zh-CN" altLang="en-US" b="1" dirty="0">
              <a:solidFill>
                <a:srgbClr val="FFFFFF"/>
              </a:solidFill>
              <a:latin typeface="微软雅黑" panose="020B0503020204020204" charset="-122"/>
              <a:ea typeface="微软雅黑" panose="020B0503020204020204" charset="-122"/>
            </a:endParaRPr>
          </a:p>
        </p:txBody>
      </p:sp>
      <p:sp>
        <p:nvSpPr>
          <p:cNvPr id="253" name="文本框 252"/>
          <p:cNvSpPr txBox="1"/>
          <p:nvPr/>
        </p:nvSpPr>
        <p:spPr>
          <a:xfrm>
            <a:off x="401550" y="4142236"/>
            <a:ext cx="305212" cy="238527"/>
          </a:xfrm>
          <a:prstGeom prst="rect">
            <a:avLst/>
          </a:prstGeom>
          <a:noFill/>
        </p:spPr>
        <p:txBody>
          <a:bodyPr wrap="none" lIns="68580" tIns="34290" rIns="68580" bIns="34290" rtlCol="0">
            <a:spAutoFit/>
          </a:bodyPr>
          <a:lstStyle/>
          <a:p>
            <a:r>
              <a:rPr lang="en-US" altLang="zh-CN" sz="1100" b="1" dirty="0">
                <a:solidFill>
                  <a:srgbClr val="FFFFFF"/>
                </a:solidFill>
                <a:latin typeface="微软雅黑" panose="020B0503020204020204" charset="-122"/>
                <a:ea typeface="微软雅黑" panose="020B0503020204020204" charset="-122"/>
              </a:rPr>
              <a:t>04</a:t>
            </a:r>
            <a:endParaRPr lang="zh-CN" altLang="en-US" sz="1100" b="1" dirty="0">
              <a:solidFill>
                <a:srgbClr val="FFFFFF"/>
              </a:solidFill>
              <a:latin typeface="微软雅黑" panose="020B0503020204020204" charset="-122"/>
              <a:ea typeface="微软雅黑" panose="020B0503020204020204" charset="-122"/>
            </a:endParaRPr>
          </a:p>
        </p:txBody>
      </p:sp>
      <p:sp>
        <p:nvSpPr>
          <p:cNvPr id="257" name="文本框 256"/>
          <p:cNvSpPr txBox="1"/>
          <p:nvPr/>
        </p:nvSpPr>
        <p:spPr>
          <a:xfrm>
            <a:off x="1485337" y="1613893"/>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是</a:t>
            </a:r>
            <a:endParaRPr lang="zh-CN" altLang="en-US" sz="600" dirty="0">
              <a:latin typeface="微软雅黑" panose="020B0503020204020204" charset="-122"/>
              <a:ea typeface="微软雅黑" panose="020B0503020204020204" charset="-122"/>
            </a:endParaRPr>
          </a:p>
        </p:txBody>
      </p:sp>
      <p:cxnSp>
        <p:nvCxnSpPr>
          <p:cNvPr id="259" name="肘形连接符 258"/>
          <p:cNvCxnSpPr>
            <a:stCxn id="200" idx="1"/>
            <a:endCxn id="242" idx="1"/>
          </p:cNvCxnSpPr>
          <p:nvPr/>
        </p:nvCxnSpPr>
        <p:spPr>
          <a:xfrm rot="10800000" flipV="1">
            <a:off x="947650" y="2740577"/>
            <a:ext cx="303902" cy="1951376"/>
          </a:xfrm>
          <a:prstGeom prst="bentConnector3">
            <a:avLst>
              <a:gd name="adj1" fmla="val 198728"/>
            </a:avLst>
          </a:prstGeom>
          <a:ln>
            <a:tailEnd type="triangle"/>
          </a:ln>
        </p:spPr>
        <p:style>
          <a:lnRef idx="1">
            <a:schemeClr val="accent6"/>
          </a:lnRef>
          <a:fillRef idx="0">
            <a:schemeClr val="accent6"/>
          </a:fillRef>
          <a:effectRef idx="0">
            <a:schemeClr val="accent6"/>
          </a:effectRef>
          <a:fontRef idx="minor">
            <a:schemeClr val="tx1"/>
          </a:fontRef>
        </p:style>
      </p:cxnSp>
      <p:sp>
        <p:nvSpPr>
          <p:cNvPr id="261" name="文本框 260"/>
          <p:cNvSpPr txBox="1"/>
          <p:nvPr/>
        </p:nvSpPr>
        <p:spPr>
          <a:xfrm>
            <a:off x="964492" y="2598514"/>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是</a:t>
            </a:r>
            <a:endParaRPr lang="zh-CN" altLang="en-US" sz="600" dirty="0">
              <a:latin typeface="微软雅黑" panose="020B0503020204020204" charset="-122"/>
              <a:ea typeface="微软雅黑" panose="020B0503020204020204" charset="-122"/>
            </a:endParaRPr>
          </a:p>
        </p:txBody>
      </p:sp>
      <p:sp>
        <p:nvSpPr>
          <p:cNvPr id="306" name="右箭头 305"/>
          <p:cNvSpPr/>
          <p:nvPr/>
        </p:nvSpPr>
        <p:spPr>
          <a:xfrm>
            <a:off x="7218494" y="4641061"/>
            <a:ext cx="384104" cy="133203"/>
          </a:xfrm>
          <a:prstGeom prst="rightArrow">
            <a:avLst/>
          </a:prstGeom>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ctr"/>
            <a:endParaRPr lang="zh-CN" altLang="en-US"/>
          </a:p>
        </p:txBody>
      </p:sp>
      <p:sp>
        <p:nvSpPr>
          <p:cNvPr id="145" name="文本框 144"/>
          <p:cNvSpPr txBox="1"/>
          <p:nvPr/>
        </p:nvSpPr>
        <p:spPr>
          <a:xfrm>
            <a:off x="8194088" y="1087808"/>
            <a:ext cx="382156" cy="161583"/>
          </a:xfrm>
          <a:prstGeom prst="rect">
            <a:avLst/>
          </a:prstGeom>
          <a:noFill/>
        </p:spPr>
        <p:txBody>
          <a:bodyPr wrap="none" lIns="68580" tIns="34290" rIns="68580" bIns="34290" rtlCol="0">
            <a:spAutoFit/>
          </a:bodyPr>
          <a:lstStyle/>
          <a:p>
            <a:r>
              <a:rPr lang="zh-CN" altLang="en-US" sz="600" b="1" dirty="0">
                <a:latin typeface="微软雅黑" panose="020B0503020204020204" charset="-122"/>
                <a:ea typeface="微软雅黑" panose="020B0503020204020204" charset="-122"/>
              </a:rPr>
              <a:t>启动会</a:t>
            </a:r>
            <a:endParaRPr lang="zh-CN" altLang="en-US" sz="600" b="1" dirty="0">
              <a:latin typeface="微软雅黑" panose="020B0503020204020204" charset="-122"/>
              <a:ea typeface="微软雅黑" panose="020B0503020204020204" charset="-122"/>
            </a:endParaRPr>
          </a:p>
        </p:txBody>
      </p:sp>
      <p:sp>
        <p:nvSpPr>
          <p:cNvPr id="205" name="文本框 204"/>
          <p:cNvSpPr txBox="1"/>
          <p:nvPr/>
        </p:nvSpPr>
        <p:spPr>
          <a:xfrm>
            <a:off x="4024498" y="4373069"/>
            <a:ext cx="475130" cy="150041"/>
          </a:xfrm>
          <a:prstGeom prst="rect">
            <a:avLst/>
          </a:prstGeom>
          <a:noFill/>
        </p:spPr>
        <p:txBody>
          <a:bodyPr wrap="none" lIns="68580" tIns="34290" rIns="68580" bIns="34290" rtlCol="0">
            <a:spAutoFit/>
          </a:bodyPr>
          <a:lstStyle/>
          <a:p>
            <a:r>
              <a:rPr lang="zh-CN" altLang="en-US" sz="500" dirty="0">
                <a:latin typeface="微软雅黑" panose="020B0503020204020204" charset="-122"/>
                <a:ea typeface="微软雅黑" panose="020B0503020204020204" charset="-122"/>
              </a:rPr>
              <a:t>部署、测试</a:t>
            </a:r>
            <a:endParaRPr lang="zh-CN" altLang="en-US" sz="500" dirty="0">
              <a:latin typeface="微软雅黑" panose="020B0503020204020204" charset="-122"/>
              <a:ea typeface="微软雅黑" panose="020B0503020204020204" charset="-122"/>
            </a:endParaRPr>
          </a:p>
        </p:txBody>
      </p:sp>
      <p:sp>
        <p:nvSpPr>
          <p:cNvPr id="212" name="文本框 211"/>
          <p:cNvSpPr txBox="1"/>
          <p:nvPr/>
        </p:nvSpPr>
        <p:spPr>
          <a:xfrm>
            <a:off x="4098942" y="4273038"/>
            <a:ext cx="273152" cy="150041"/>
          </a:xfrm>
          <a:prstGeom prst="rect">
            <a:avLst/>
          </a:prstGeom>
          <a:noFill/>
        </p:spPr>
        <p:txBody>
          <a:bodyPr wrap="none" lIns="68580" tIns="34290" rIns="68580" bIns="34290" rtlCol="0">
            <a:spAutoFit/>
          </a:bodyPr>
          <a:lstStyle/>
          <a:p>
            <a:r>
              <a:rPr lang="zh-CN" altLang="en-US" sz="500" dirty="0">
                <a:latin typeface="微软雅黑" panose="020B0503020204020204" charset="-122"/>
                <a:ea typeface="微软雅黑" panose="020B0503020204020204" charset="-122"/>
              </a:rPr>
              <a:t>发起</a:t>
            </a:r>
            <a:endParaRPr lang="zh-CN" altLang="en-US" sz="500" dirty="0">
              <a:latin typeface="微软雅黑" panose="020B0503020204020204" charset="-122"/>
              <a:ea typeface="微软雅黑" panose="020B0503020204020204" charset="-122"/>
            </a:endParaRPr>
          </a:p>
        </p:txBody>
      </p:sp>
      <p:cxnSp>
        <p:nvCxnSpPr>
          <p:cNvPr id="239" name="肘形连接符 238"/>
          <p:cNvCxnSpPr/>
          <p:nvPr/>
        </p:nvCxnSpPr>
        <p:spPr>
          <a:xfrm rot="10800000" flipH="1" flipV="1">
            <a:off x="1807240" y="1777075"/>
            <a:ext cx="280696" cy="1683971"/>
          </a:xfrm>
          <a:prstGeom prst="bentConnector4">
            <a:avLst>
              <a:gd name="adj1" fmla="val -380577"/>
              <a:gd name="adj2" fmla="val 100039"/>
            </a:avLst>
          </a:prstGeom>
          <a:ln>
            <a:tailEnd type="triangle"/>
          </a:ln>
        </p:spPr>
        <p:style>
          <a:lnRef idx="1">
            <a:schemeClr val="accent6"/>
          </a:lnRef>
          <a:fillRef idx="0">
            <a:schemeClr val="accent6"/>
          </a:fillRef>
          <a:effectRef idx="0">
            <a:schemeClr val="accent6"/>
          </a:effectRef>
          <a:fontRef idx="minor">
            <a:schemeClr val="tx1"/>
          </a:fontRef>
        </p:style>
      </p:cxnSp>
      <p:pic>
        <p:nvPicPr>
          <p:cNvPr id="258" name="图片 257"/>
          <p:cNvPicPr>
            <a:picLocks noChangeAspect="1"/>
          </p:cNvPicPr>
          <p:nvPr/>
        </p:nvPicPr>
        <p:blipFill>
          <a:blip r:embed="rId1" cstate="print"/>
          <a:stretch>
            <a:fillRect/>
          </a:stretch>
        </p:blipFill>
        <p:spPr>
          <a:xfrm>
            <a:off x="824136" y="4243315"/>
            <a:ext cx="1189756" cy="34289"/>
          </a:xfrm>
          <a:prstGeom prst="rect">
            <a:avLst/>
          </a:prstGeom>
        </p:spPr>
      </p:pic>
      <p:sp>
        <p:nvSpPr>
          <p:cNvPr id="264" name="流程图: 卡片 263"/>
          <p:cNvSpPr/>
          <p:nvPr/>
        </p:nvSpPr>
        <p:spPr>
          <a:xfrm>
            <a:off x="1045907" y="3967673"/>
            <a:ext cx="468900" cy="307440"/>
          </a:xfrm>
          <a:prstGeom prst="flowChartPunchedCard">
            <a:avLst/>
          </a:prstGeom>
        </p:spPr>
        <p:style>
          <a:lnRef idx="0">
            <a:schemeClr val="accent2"/>
          </a:lnRef>
          <a:fillRef idx="3">
            <a:schemeClr val="accent2"/>
          </a:fillRef>
          <a:effectRef idx="3">
            <a:schemeClr val="accent2"/>
          </a:effectRef>
          <a:fontRef idx="minor">
            <a:schemeClr val="lt1"/>
          </a:fontRef>
        </p:style>
        <p:txBody>
          <a:bodyPr lIns="68580" tIns="34290" rIns="68580" bIns="34290" rtlCol="0" anchor="ctr"/>
          <a:lstStyle/>
          <a:p>
            <a:pPr algn="ctr"/>
            <a:r>
              <a:rPr lang="en-US" altLang="zh-CN" sz="800" b="1" dirty="0">
                <a:latin typeface="微软雅黑" panose="020B0503020204020204" charset="-122"/>
                <a:ea typeface="微软雅黑" panose="020B0503020204020204" charset="-122"/>
              </a:rPr>
              <a:t>BUG</a:t>
            </a:r>
            <a:endParaRPr lang="en-US" altLang="zh-CN" sz="800" b="1" dirty="0">
              <a:latin typeface="微软雅黑" panose="020B0503020204020204" charset="-122"/>
              <a:ea typeface="微软雅黑" panose="020B0503020204020204" charset="-122"/>
            </a:endParaRPr>
          </a:p>
          <a:p>
            <a:pPr algn="ctr"/>
            <a:r>
              <a:rPr lang="zh-CN" altLang="en-US" sz="800" b="1" dirty="0">
                <a:latin typeface="微软雅黑" panose="020B0503020204020204" charset="-122"/>
                <a:ea typeface="微软雅黑" panose="020B0503020204020204" charset="-122"/>
              </a:rPr>
              <a:t>判定</a:t>
            </a:r>
            <a:endParaRPr lang="zh-CN" altLang="en-US" sz="800" b="1" dirty="0">
              <a:latin typeface="微软雅黑" panose="020B0503020204020204" charset="-122"/>
              <a:ea typeface="微软雅黑" panose="020B0503020204020204" charset="-122"/>
            </a:endParaRPr>
          </a:p>
        </p:txBody>
      </p:sp>
      <p:cxnSp>
        <p:nvCxnSpPr>
          <p:cNvPr id="302" name="直接箭头连接符 301"/>
          <p:cNvCxnSpPr>
            <a:stCxn id="243" idx="3"/>
            <a:endCxn id="19" idx="1"/>
          </p:cNvCxnSpPr>
          <p:nvPr/>
        </p:nvCxnSpPr>
        <p:spPr>
          <a:xfrm flipV="1">
            <a:off x="2889250" y="4519077"/>
            <a:ext cx="163181" cy="170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a:stCxn id="113" idx="2"/>
          </p:cNvCxnSpPr>
          <p:nvPr/>
        </p:nvCxnSpPr>
        <p:spPr>
          <a:xfrm flipH="1">
            <a:off x="3297550" y="3784299"/>
            <a:ext cx="328301" cy="429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a:stCxn id="19" idx="3"/>
            <a:endCxn id="246" idx="1"/>
          </p:cNvCxnSpPr>
          <p:nvPr/>
        </p:nvCxnSpPr>
        <p:spPr>
          <a:xfrm flipV="1">
            <a:off x="3302615" y="4515271"/>
            <a:ext cx="167698" cy="3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a:stCxn id="264" idx="2"/>
            <a:endCxn id="242" idx="0"/>
          </p:cNvCxnSpPr>
          <p:nvPr/>
        </p:nvCxnSpPr>
        <p:spPr>
          <a:xfrm flipH="1">
            <a:off x="1279792" y="4275114"/>
            <a:ext cx="566" cy="24264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3" name="肘形连接符 322"/>
          <p:cNvCxnSpPr>
            <a:stCxn id="264" idx="0"/>
            <a:endCxn id="112" idx="1"/>
          </p:cNvCxnSpPr>
          <p:nvPr/>
        </p:nvCxnSpPr>
        <p:spPr>
          <a:xfrm rot="5400000" flipH="1" flipV="1">
            <a:off x="1672797" y="3420136"/>
            <a:ext cx="155099" cy="939977"/>
          </a:xfrm>
          <a:prstGeom prst="bent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77" name="圆角矩形 176"/>
          <p:cNvSpPr/>
          <p:nvPr/>
        </p:nvSpPr>
        <p:spPr>
          <a:xfrm>
            <a:off x="1177725" y="695173"/>
            <a:ext cx="606047" cy="117764"/>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600" dirty="0">
                <a:latin typeface="微软雅黑" panose="020B0503020204020204" charset="-122"/>
                <a:ea typeface="微软雅黑" panose="020B0503020204020204" charset="-122"/>
              </a:rPr>
              <a:t>需求原型</a:t>
            </a:r>
            <a:endParaRPr lang="zh-CN" altLang="en-US" sz="600" dirty="0">
              <a:latin typeface="微软雅黑" panose="020B0503020204020204" charset="-122"/>
              <a:ea typeface="微软雅黑" panose="020B0503020204020204" charset="-122"/>
            </a:endParaRPr>
          </a:p>
        </p:txBody>
      </p:sp>
      <p:sp>
        <p:nvSpPr>
          <p:cNvPr id="186" name="矩形 185"/>
          <p:cNvSpPr/>
          <p:nvPr/>
        </p:nvSpPr>
        <p:spPr>
          <a:xfrm>
            <a:off x="2074445" y="142876"/>
            <a:ext cx="662014" cy="1024640"/>
          </a:xfrm>
          <a:prstGeom prst="rect">
            <a:avLst/>
          </a:prstGeom>
          <a:ln w="25400">
            <a:prstDash val="dashDot"/>
          </a:ln>
        </p:spPr>
        <p:style>
          <a:lnRef idx="2">
            <a:schemeClr val="accent1"/>
          </a:lnRef>
          <a:fillRef idx="1">
            <a:schemeClr val="lt1"/>
          </a:fillRef>
          <a:effectRef idx="0">
            <a:schemeClr val="accent1"/>
          </a:effectRef>
          <a:fontRef idx="minor">
            <a:schemeClr val="dk1"/>
          </a:fontRef>
        </p:style>
        <p:txBody>
          <a:bodyPr lIns="68580" tIns="34290" rIns="68580" bIns="34290" rtlCol="0" anchor="t"/>
          <a:lstStyle/>
          <a:p>
            <a:r>
              <a:rPr lang="zh-CN" altLang="en-US" sz="800" b="1" dirty="0">
                <a:solidFill>
                  <a:srgbClr val="00B0F0"/>
                </a:solidFill>
                <a:latin typeface="微软雅黑" panose="020B0503020204020204" charset="-122"/>
                <a:ea typeface="微软雅黑" panose="020B0503020204020204" charset="-122"/>
              </a:rPr>
              <a:t>设计部</a:t>
            </a:r>
            <a:r>
              <a:rPr lang="en-US" altLang="zh-CN" sz="800" b="1" dirty="0">
                <a:solidFill>
                  <a:srgbClr val="00B0F0"/>
                </a:solidFill>
                <a:latin typeface="微软雅黑" panose="020B0503020204020204" charset="-122"/>
                <a:ea typeface="微软雅黑" panose="020B0503020204020204" charset="-122"/>
              </a:rPr>
              <a:t>/</a:t>
            </a:r>
            <a:r>
              <a:rPr lang="zh-CN" altLang="en-US" sz="800" b="1" dirty="0">
                <a:solidFill>
                  <a:srgbClr val="00B0F0"/>
                </a:solidFill>
                <a:latin typeface="微软雅黑" panose="020B0503020204020204" charset="-122"/>
                <a:ea typeface="微软雅黑" panose="020B0503020204020204" charset="-122"/>
              </a:rPr>
              <a:t>实施部</a:t>
            </a:r>
            <a:r>
              <a:rPr lang="en-US" altLang="zh-CN" sz="800" b="1" dirty="0">
                <a:solidFill>
                  <a:srgbClr val="00B0F0"/>
                </a:solidFill>
                <a:latin typeface="微软雅黑" panose="020B0503020204020204" charset="-122"/>
                <a:ea typeface="微软雅黑" panose="020B0503020204020204" charset="-122"/>
              </a:rPr>
              <a:t>/</a:t>
            </a:r>
            <a:r>
              <a:rPr lang="zh-CN" altLang="en-US" sz="800" b="1" dirty="0">
                <a:solidFill>
                  <a:srgbClr val="00B0F0"/>
                </a:solidFill>
                <a:latin typeface="微软雅黑" panose="020B0503020204020204" charset="-122"/>
                <a:ea typeface="微软雅黑" panose="020B0503020204020204" charset="-122"/>
              </a:rPr>
              <a:t>运维部</a:t>
            </a:r>
            <a:endParaRPr lang="zh-CN" altLang="en-US" sz="800" b="1" dirty="0">
              <a:solidFill>
                <a:srgbClr val="00B0F0"/>
              </a:solidFill>
              <a:latin typeface="微软雅黑" panose="020B0503020204020204" charset="-122"/>
              <a:ea typeface="微软雅黑" panose="020B0503020204020204" charset="-122"/>
            </a:endParaRPr>
          </a:p>
        </p:txBody>
      </p:sp>
      <p:sp>
        <p:nvSpPr>
          <p:cNvPr id="187" name="圆角矩形 94"/>
          <p:cNvSpPr/>
          <p:nvPr/>
        </p:nvSpPr>
        <p:spPr>
          <a:xfrm>
            <a:off x="2096212" y="559487"/>
            <a:ext cx="606047" cy="117764"/>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600" dirty="0">
                <a:latin typeface="微软雅黑" panose="020B0503020204020204" charset="-122"/>
                <a:ea typeface="微软雅黑" panose="020B0503020204020204" charset="-122"/>
              </a:rPr>
              <a:t>新增需求</a:t>
            </a:r>
            <a:endParaRPr lang="zh-CN" altLang="en-US" sz="600" dirty="0">
              <a:latin typeface="微软雅黑" panose="020B0503020204020204" charset="-122"/>
              <a:ea typeface="微软雅黑" panose="020B0503020204020204" charset="-122"/>
            </a:endParaRPr>
          </a:p>
        </p:txBody>
      </p:sp>
      <p:sp>
        <p:nvSpPr>
          <p:cNvPr id="188" name="圆角矩形 1"/>
          <p:cNvSpPr/>
          <p:nvPr/>
        </p:nvSpPr>
        <p:spPr>
          <a:xfrm>
            <a:off x="2085547" y="807287"/>
            <a:ext cx="606047" cy="117764"/>
          </a:xfrm>
          <a:prstGeom prst="round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600" dirty="0">
                <a:latin typeface="微软雅黑" panose="020B0503020204020204" charset="-122"/>
                <a:ea typeface="微软雅黑" panose="020B0503020204020204" charset="-122"/>
              </a:rPr>
              <a:t>系统缺陷</a:t>
            </a:r>
            <a:endParaRPr lang="zh-CN" altLang="en-US" sz="600" dirty="0">
              <a:latin typeface="微软雅黑" panose="020B0503020204020204" charset="-122"/>
              <a:ea typeface="微软雅黑" panose="020B0503020204020204" charset="-122"/>
            </a:endParaRPr>
          </a:p>
        </p:txBody>
      </p:sp>
      <p:sp>
        <p:nvSpPr>
          <p:cNvPr id="327" name="矩形 326"/>
          <p:cNvSpPr/>
          <p:nvPr/>
        </p:nvSpPr>
        <p:spPr>
          <a:xfrm>
            <a:off x="4481309" y="3204778"/>
            <a:ext cx="3113915" cy="936966"/>
          </a:xfrm>
          <a:prstGeom prst="rect">
            <a:avLst/>
          </a:prstGeom>
          <a:ln w="25400">
            <a:solidFill>
              <a:srgbClr val="7030A0"/>
            </a:solidFill>
            <a:prstDash val="dashDot"/>
          </a:ln>
        </p:spPr>
        <p:style>
          <a:lnRef idx="2">
            <a:schemeClr val="dk1"/>
          </a:lnRef>
          <a:fillRef idx="1">
            <a:schemeClr val="lt1"/>
          </a:fillRef>
          <a:effectRef idx="0">
            <a:schemeClr val="dk1"/>
          </a:effectRef>
          <a:fontRef idx="minor">
            <a:schemeClr val="dk1"/>
          </a:fontRef>
        </p:style>
        <p:txBody>
          <a:bodyPr lIns="68580" tIns="34290" rIns="68580" bIns="34290" rtlCol="0" anchor="t"/>
          <a:lstStyle/>
          <a:p>
            <a:r>
              <a:rPr lang="zh-CN" altLang="en-US" sz="800" b="1" dirty="0">
                <a:solidFill>
                  <a:srgbClr val="00B0F0"/>
                </a:solidFill>
                <a:latin typeface="微软雅黑" panose="020B0503020204020204" charset="-122"/>
                <a:ea typeface="微软雅黑" panose="020B0503020204020204" charset="-122"/>
              </a:rPr>
              <a:t>                                                                              质量管理部</a:t>
            </a:r>
            <a:endParaRPr lang="zh-CN" altLang="en-US" sz="800" b="1" dirty="0">
              <a:solidFill>
                <a:srgbClr val="00B0F0"/>
              </a:solidFill>
              <a:latin typeface="微软雅黑" panose="020B0503020204020204" charset="-122"/>
              <a:ea typeface="微软雅黑" panose="020B0503020204020204" charset="-122"/>
            </a:endParaRPr>
          </a:p>
        </p:txBody>
      </p:sp>
      <p:sp>
        <p:nvSpPr>
          <p:cNvPr id="330" name="爆炸形 1 142"/>
          <p:cNvSpPr/>
          <p:nvPr/>
        </p:nvSpPr>
        <p:spPr>
          <a:xfrm>
            <a:off x="6130156" y="3225130"/>
            <a:ext cx="748145" cy="483326"/>
          </a:xfrm>
          <a:prstGeom prst="irregularSeal1">
            <a:avLst/>
          </a:prstGeom>
        </p:spPr>
        <p:style>
          <a:lnRef idx="1">
            <a:schemeClr val="accent2"/>
          </a:lnRef>
          <a:fillRef idx="3">
            <a:schemeClr val="accent2"/>
          </a:fillRef>
          <a:effectRef idx="2">
            <a:schemeClr val="accent2"/>
          </a:effectRef>
          <a:fontRef idx="minor">
            <a:schemeClr val="lt1"/>
          </a:fontRef>
        </p:style>
        <p:txBody>
          <a:bodyPr lIns="68580" tIns="34290" rIns="68580" bIns="34290" rtlCol="0" anchor="ctr"/>
          <a:lstStyle/>
          <a:p>
            <a:pPr algn="ctr"/>
            <a:r>
              <a:rPr lang="en-US" altLang="zh-CN" sz="800" b="1" dirty="0">
                <a:latin typeface="微软雅黑" panose="020B0503020204020204" charset="-122"/>
                <a:ea typeface="微软雅黑" panose="020B0503020204020204" charset="-122"/>
              </a:rPr>
              <a:t>BUG</a:t>
            </a:r>
            <a:endParaRPr lang="zh-CN" altLang="en-US" sz="800" b="1" dirty="0">
              <a:latin typeface="微软雅黑" panose="020B0503020204020204" charset="-122"/>
              <a:ea typeface="微软雅黑" panose="020B0503020204020204" charset="-122"/>
            </a:endParaRPr>
          </a:p>
        </p:txBody>
      </p:sp>
      <p:cxnSp>
        <p:nvCxnSpPr>
          <p:cNvPr id="107" name="连接符: 肘形 106"/>
          <p:cNvCxnSpPr>
            <a:stCxn id="330" idx="0"/>
            <a:endCxn id="264" idx="3"/>
          </p:cNvCxnSpPr>
          <p:nvPr/>
        </p:nvCxnSpPr>
        <p:spPr>
          <a:xfrm rot="16200000" flipH="1" flipV="1">
            <a:off x="3625845" y="1114093"/>
            <a:ext cx="896264" cy="5118338"/>
          </a:xfrm>
          <a:prstGeom prst="bentConnector4">
            <a:avLst>
              <a:gd name="adj1" fmla="val -19129"/>
              <a:gd name="adj2" fmla="val 46669"/>
            </a:avLst>
          </a:prstGeom>
          <a:ln>
            <a:tailEnd type="triangle"/>
          </a:ln>
        </p:spPr>
        <p:style>
          <a:lnRef idx="1">
            <a:schemeClr val="accent2"/>
          </a:lnRef>
          <a:fillRef idx="0">
            <a:schemeClr val="accent2"/>
          </a:fillRef>
          <a:effectRef idx="0">
            <a:schemeClr val="accent2"/>
          </a:effectRef>
          <a:fontRef idx="minor">
            <a:schemeClr val="tx1"/>
          </a:fontRef>
        </p:style>
      </p:cxnSp>
      <p:sp>
        <p:nvSpPr>
          <p:cNvPr id="334" name="矩形 333"/>
          <p:cNvSpPr/>
          <p:nvPr/>
        </p:nvSpPr>
        <p:spPr>
          <a:xfrm>
            <a:off x="4482108" y="4224825"/>
            <a:ext cx="2702096" cy="766654"/>
          </a:xfrm>
          <a:prstGeom prst="rect">
            <a:avLst/>
          </a:prstGeom>
          <a:ln w="25400">
            <a:solidFill>
              <a:schemeClr val="accent3"/>
            </a:solidFill>
            <a:prstDash val="dashDot"/>
          </a:ln>
        </p:spPr>
        <p:style>
          <a:lnRef idx="2">
            <a:schemeClr val="dk1"/>
          </a:lnRef>
          <a:fillRef idx="1">
            <a:schemeClr val="lt1"/>
          </a:fillRef>
          <a:effectRef idx="0">
            <a:schemeClr val="dk1"/>
          </a:effectRef>
          <a:fontRef idx="minor">
            <a:schemeClr val="dk1"/>
          </a:fontRef>
        </p:style>
        <p:txBody>
          <a:bodyPr lIns="68580" tIns="34290" rIns="68580" bIns="34290" rtlCol="0" anchor="b"/>
          <a:lstStyle/>
          <a:p>
            <a:endParaRPr lang="en-US" altLang="zh-CN" sz="800" b="1" dirty="0">
              <a:solidFill>
                <a:srgbClr val="00B0F0"/>
              </a:solidFill>
              <a:latin typeface="微软雅黑" panose="020B0503020204020204" charset="-122"/>
              <a:ea typeface="微软雅黑" panose="020B0503020204020204" charset="-122"/>
            </a:endParaRPr>
          </a:p>
          <a:p>
            <a:r>
              <a:rPr lang="zh-CN" altLang="en-US" sz="800" b="1" dirty="0">
                <a:solidFill>
                  <a:srgbClr val="00B0F0"/>
                </a:solidFill>
                <a:latin typeface="微软雅黑" panose="020B0503020204020204" charset="-122"/>
                <a:ea typeface="微软雅黑" panose="020B0503020204020204" charset="-122"/>
              </a:rPr>
              <a:t>运维部</a:t>
            </a:r>
            <a:endParaRPr lang="en-US" altLang="zh-CN" sz="800" b="1" dirty="0">
              <a:solidFill>
                <a:srgbClr val="00B0F0"/>
              </a:solidFill>
              <a:latin typeface="微软雅黑" panose="020B0503020204020204" charset="-122"/>
              <a:ea typeface="微软雅黑" panose="020B0503020204020204" charset="-122"/>
            </a:endParaRPr>
          </a:p>
        </p:txBody>
      </p:sp>
      <p:sp>
        <p:nvSpPr>
          <p:cNvPr id="335" name="流程图: 预定义过程 334"/>
          <p:cNvSpPr/>
          <p:nvPr/>
        </p:nvSpPr>
        <p:spPr>
          <a:xfrm>
            <a:off x="6504229" y="4498145"/>
            <a:ext cx="664282" cy="383789"/>
          </a:xfrm>
          <a:prstGeom prst="flowChartPredefinedProcess">
            <a:avLst/>
          </a:prstGeom>
          <a:ln>
            <a:solidFill>
              <a:schemeClr val="accent3"/>
            </a:solidFill>
          </a:ln>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正式环境部署</a:t>
            </a:r>
            <a:endParaRPr lang="zh-CN" altLang="en-US" sz="800" dirty="0">
              <a:latin typeface="微软雅黑" panose="020B0503020204020204" charset="-122"/>
              <a:ea typeface="微软雅黑" panose="020B0503020204020204" charset="-122"/>
            </a:endParaRPr>
          </a:p>
        </p:txBody>
      </p:sp>
      <p:cxnSp>
        <p:nvCxnSpPr>
          <p:cNvPr id="336" name="连接符: 肘形 335"/>
          <p:cNvCxnSpPr>
            <a:stCxn id="188" idx="2"/>
            <a:endCxn id="330" idx="3"/>
          </p:cNvCxnSpPr>
          <p:nvPr/>
        </p:nvCxnSpPr>
        <p:spPr>
          <a:xfrm rot="16200000" flipH="1">
            <a:off x="3334706" y="-21085"/>
            <a:ext cx="2597459" cy="4489730"/>
          </a:xfrm>
          <a:prstGeom prst="bentConnector4">
            <a:avLst>
              <a:gd name="adj1" fmla="val 7464"/>
              <a:gd name="adj2" fmla="val 140244"/>
            </a:avLst>
          </a:prstGeom>
          <a:ln>
            <a:tailEnd type="triangle"/>
          </a:ln>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5020587" y="4429262"/>
            <a:ext cx="623722" cy="171473"/>
          </a:xfrm>
          <a:prstGeom prst="rect">
            <a:avLst/>
          </a:prstGeom>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部署</a:t>
            </a:r>
            <a:endParaRPr lang="zh-CN" altLang="en-US" sz="800" dirty="0">
              <a:latin typeface="微软雅黑" panose="020B0503020204020204" charset="-122"/>
              <a:ea typeface="微软雅黑" panose="020B0503020204020204" charset="-122"/>
            </a:endParaRPr>
          </a:p>
        </p:txBody>
      </p:sp>
      <p:cxnSp>
        <p:nvCxnSpPr>
          <p:cNvPr id="343" name="连接符: 肘形 342"/>
          <p:cNvCxnSpPr>
            <a:stCxn id="246" idx="3"/>
            <a:endCxn id="338" idx="1"/>
          </p:cNvCxnSpPr>
          <p:nvPr/>
        </p:nvCxnSpPr>
        <p:spPr>
          <a:xfrm flipV="1">
            <a:off x="4036738" y="4514999"/>
            <a:ext cx="983849" cy="2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7" name="矩形 346"/>
          <p:cNvSpPr/>
          <p:nvPr/>
        </p:nvSpPr>
        <p:spPr>
          <a:xfrm>
            <a:off x="6126057" y="3633337"/>
            <a:ext cx="623722" cy="171473"/>
          </a:xfrm>
          <a:prstGeom prst="rect">
            <a:avLst/>
          </a:prstGeom>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测试</a:t>
            </a:r>
            <a:endParaRPr lang="zh-CN" altLang="en-US" sz="800" dirty="0">
              <a:latin typeface="微软雅黑" panose="020B0503020204020204" charset="-122"/>
              <a:ea typeface="微软雅黑" panose="020B0503020204020204" charset="-122"/>
            </a:endParaRPr>
          </a:p>
        </p:txBody>
      </p:sp>
      <p:cxnSp>
        <p:nvCxnSpPr>
          <p:cNvPr id="349" name="连接符: 肘形 348"/>
          <p:cNvCxnSpPr>
            <a:stCxn id="338" idx="0"/>
            <a:endCxn id="347" idx="2"/>
          </p:cNvCxnSpPr>
          <p:nvPr/>
        </p:nvCxnSpPr>
        <p:spPr>
          <a:xfrm rot="5400000" flipH="1" flipV="1">
            <a:off x="5572958" y="3564302"/>
            <a:ext cx="624452" cy="11054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1" name="连接符: 肘形 350"/>
          <p:cNvCxnSpPr>
            <a:endCxn id="19" idx="2"/>
          </p:cNvCxnSpPr>
          <p:nvPr/>
        </p:nvCxnSpPr>
        <p:spPr>
          <a:xfrm rot="10800000" flipV="1">
            <a:off x="3177524" y="4612060"/>
            <a:ext cx="2152031" cy="197045"/>
          </a:xfrm>
          <a:prstGeom prst="bentConnector4">
            <a:avLst>
              <a:gd name="adj1" fmla="val -243"/>
              <a:gd name="adj2" fmla="val 261349"/>
            </a:avLst>
          </a:prstGeom>
          <a:ln>
            <a:tailEnd type="triangle"/>
          </a:ln>
        </p:spPr>
        <p:style>
          <a:lnRef idx="1">
            <a:schemeClr val="accent1"/>
          </a:lnRef>
          <a:fillRef idx="0">
            <a:schemeClr val="accent1"/>
          </a:fillRef>
          <a:effectRef idx="0">
            <a:schemeClr val="accent1"/>
          </a:effectRef>
          <a:fontRef idx="minor">
            <a:schemeClr val="tx1"/>
          </a:fontRef>
        </p:style>
      </p:cxnSp>
      <p:sp>
        <p:nvSpPr>
          <p:cNvPr id="352" name="文本框 351"/>
          <p:cNvSpPr txBox="1"/>
          <p:nvPr/>
        </p:nvSpPr>
        <p:spPr>
          <a:xfrm>
            <a:off x="5315760" y="4722997"/>
            <a:ext cx="407804" cy="150041"/>
          </a:xfrm>
          <a:prstGeom prst="rect">
            <a:avLst/>
          </a:prstGeom>
          <a:noFill/>
        </p:spPr>
        <p:txBody>
          <a:bodyPr wrap="none" lIns="68580" tIns="34290" rIns="68580" bIns="34290" rtlCol="0">
            <a:spAutoFit/>
          </a:bodyPr>
          <a:lstStyle/>
          <a:p>
            <a:r>
              <a:rPr lang="zh-CN" altLang="en-US" sz="500" dirty="0">
                <a:latin typeface="微软雅黑" panose="020B0503020204020204" charset="-122"/>
                <a:ea typeface="微软雅黑" panose="020B0503020204020204" charset="-122"/>
              </a:rPr>
              <a:t>发现问题</a:t>
            </a:r>
            <a:endParaRPr lang="zh-CN" altLang="en-US" sz="500" dirty="0">
              <a:latin typeface="微软雅黑" panose="020B0503020204020204" charset="-122"/>
              <a:ea typeface="微软雅黑" panose="020B0503020204020204" charset="-122"/>
            </a:endParaRPr>
          </a:p>
        </p:txBody>
      </p:sp>
      <p:cxnSp>
        <p:nvCxnSpPr>
          <p:cNvPr id="139" name="连接符: 肘形 138"/>
          <p:cNvCxnSpPr>
            <a:stCxn id="347" idx="3"/>
            <a:endCxn id="335" idx="0"/>
          </p:cNvCxnSpPr>
          <p:nvPr/>
        </p:nvCxnSpPr>
        <p:spPr>
          <a:xfrm>
            <a:off x="6749779" y="3719074"/>
            <a:ext cx="86591" cy="7790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3" name="文本框 352"/>
          <p:cNvSpPr txBox="1"/>
          <p:nvPr/>
        </p:nvSpPr>
        <p:spPr>
          <a:xfrm>
            <a:off x="6862447" y="3929399"/>
            <a:ext cx="348894" cy="150041"/>
          </a:xfrm>
          <a:prstGeom prst="rect">
            <a:avLst/>
          </a:prstGeom>
          <a:noFill/>
        </p:spPr>
        <p:txBody>
          <a:bodyPr wrap="none" lIns="68580" tIns="34290" rIns="68580" bIns="34290" rtlCol="0">
            <a:spAutoFit/>
          </a:bodyPr>
          <a:lstStyle/>
          <a:p>
            <a:r>
              <a:rPr lang="zh-CN" altLang="en-US" sz="500" dirty="0">
                <a:latin typeface="微软雅黑" panose="020B0503020204020204" charset="-122"/>
                <a:ea typeface="微软雅黑" panose="020B0503020204020204" charset="-122"/>
              </a:rPr>
              <a:t>无</a:t>
            </a:r>
            <a:r>
              <a:rPr lang="en-US" altLang="zh-CN" sz="500" dirty="0">
                <a:latin typeface="微软雅黑" panose="020B0503020204020204" charset="-122"/>
                <a:ea typeface="微软雅黑" panose="020B0503020204020204" charset="-122"/>
              </a:rPr>
              <a:t>BUG</a:t>
            </a:r>
            <a:endParaRPr lang="zh-CN" altLang="en-US" sz="500" dirty="0">
              <a:latin typeface="微软雅黑" panose="020B0503020204020204" charset="-122"/>
              <a:ea typeface="微软雅黑" panose="020B0503020204020204" charset="-122"/>
            </a:endParaRPr>
          </a:p>
        </p:txBody>
      </p:sp>
      <p:sp>
        <p:nvSpPr>
          <p:cNvPr id="155" name="矩形 154"/>
          <p:cNvSpPr/>
          <p:nvPr/>
        </p:nvSpPr>
        <p:spPr>
          <a:xfrm>
            <a:off x="5239375" y="3372703"/>
            <a:ext cx="638438" cy="712961"/>
          </a:xfrm>
          <a:prstGeom prst="rect">
            <a:avLst/>
          </a:prstGeom>
          <a:ln>
            <a:solidFill>
              <a:schemeClr val="accent1"/>
            </a:solidFill>
            <a:prstDash val="lgDash"/>
          </a:ln>
        </p:spPr>
        <p:style>
          <a:lnRef idx="2">
            <a:schemeClr val="accent4"/>
          </a:lnRef>
          <a:fillRef idx="1">
            <a:schemeClr val="lt1"/>
          </a:fillRef>
          <a:effectRef idx="0">
            <a:schemeClr val="accent4"/>
          </a:effectRef>
          <a:fontRef idx="minor">
            <a:schemeClr val="dk1"/>
          </a:fontRef>
        </p:style>
        <p:txBody>
          <a:bodyPr lIns="68580" tIns="34290" rIns="68580" bIns="34290" rtlCol="0" anchor="t"/>
          <a:lstStyle/>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质管、前端</a:t>
            </a:r>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研发、产品</a:t>
            </a:r>
            <a:endParaRPr lang="en-US" altLang="zh-CN" sz="600" dirty="0">
              <a:latin typeface="微软雅黑" panose="020B0503020204020204" charset="-122"/>
              <a:ea typeface="微软雅黑" panose="020B0503020204020204" charset="-122"/>
            </a:endParaRPr>
          </a:p>
        </p:txBody>
      </p:sp>
      <p:sp>
        <p:nvSpPr>
          <p:cNvPr id="156" name="流程图: 文档 155"/>
          <p:cNvSpPr/>
          <p:nvPr/>
        </p:nvSpPr>
        <p:spPr>
          <a:xfrm>
            <a:off x="4628607" y="3595113"/>
            <a:ext cx="546706" cy="313637"/>
          </a:xfrm>
          <a:prstGeom prst="flowChartDocument">
            <a:avLst/>
          </a:prstGeom>
        </p:spPr>
        <p:style>
          <a:lnRef idx="0">
            <a:schemeClr val="accent6"/>
          </a:lnRef>
          <a:fillRef idx="3">
            <a:schemeClr val="accent6"/>
          </a:fillRef>
          <a:effectRef idx="3">
            <a:schemeClr val="accent6"/>
          </a:effectRef>
          <a:fontRef idx="minor">
            <a:schemeClr val="lt1"/>
          </a:fontRef>
        </p:style>
        <p:txBody>
          <a:bodyPr lIns="68580" tIns="34290" rIns="68580" bIns="34290" rtlCol="0" anchor="ctr"/>
          <a:lstStyle/>
          <a:p>
            <a:pPr algn="ctr"/>
            <a:r>
              <a:rPr lang="zh-CN" altLang="en-US" sz="800" b="1" dirty="0">
                <a:latin typeface="微软雅黑" panose="020B0503020204020204" charset="-122"/>
                <a:ea typeface="微软雅黑" panose="020B0503020204020204" charset="-122"/>
              </a:rPr>
              <a:t>测试用例</a:t>
            </a:r>
            <a:endParaRPr lang="zh-CN" altLang="en-US" sz="800" b="1" dirty="0">
              <a:latin typeface="微软雅黑" panose="020B0503020204020204" charset="-122"/>
              <a:ea typeface="微软雅黑" panose="020B0503020204020204" charset="-122"/>
            </a:endParaRPr>
          </a:p>
        </p:txBody>
      </p:sp>
      <p:cxnSp>
        <p:nvCxnSpPr>
          <p:cNvPr id="157" name="肘形连接符 215"/>
          <p:cNvCxnSpPr>
            <a:stCxn id="127" idx="1"/>
            <a:endCxn id="156" idx="1"/>
          </p:cNvCxnSpPr>
          <p:nvPr/>
        </p:nvCxnSpPr>
        <p:spPr>
          <a:xfrm rot="10800000" flipV="1">
            <a:off x="4628608" y="2319184"/>
            <a:ext cx="254098" cy="1432747"/>
          </a:xfrm>
          <a:prstGeom prst="bentConnector3">
            <a:avLst>
              <a:gd name="adj1" fmla="val 177855"/>
            </a:avLst>
          </a:prstGeom>
          <a:ln>
            <a:tailEnd type="triangle"/>
          </a:ln>
        </p:spPr>
        <p:style>
          <a:lnRef idx="1">
            <a:schemeClr val="accent4"/>
          </a:lnRef>
          <a:fillRef idx="0">
            <a:schemeClr val="accent4"/>
          </a:fillRef>
          <a:effectRef idx="0">
            <a:schemeClr val="accent4"/>
          </a:effectRef>
          <a:fontRef idx="minor">
            <a:schemeClr val="tx1"/>
          </a:fontRef>
        </p:style>
      </p:cxnSp>
      <p:sp>
        <p:nvSpPr>
          <p:cNvPr id="159" name="流程图: 决策 158"/>
          <p:cNvSpPr/>
          <p:nvPr/>
        </p:nvSpPr>
        <p:spPr>
          <a:xfrm>
            <a:off x="5318207" y="3589832"/>
            <a:ext cx="472703" cy="258140"/>
          </a:xfrm>
          <a:prstGeom prst="flowChartDecision">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sz="800" dirty="0">
                <a:latin typeface="微软雅黑" panose="020B0503020204020204" charset="-122"/>
                <a:ea typeface="微软雅黑" panose="020B0503020204020204" charset="-122"/>
              </a:rPr>
              <a:t>评审</a:t>
            </a:r>
            <a:endParaRPr lang="zh-CN" altLang="en-US" sz="800" dirty="0">
              <a:latin typeface="微软雅黑" panose="020B0503020204020204" charset="-122"/>
              <a:ea typeface="微软雅黑" panose="020B0503020204020204" charset="-122"/>
            </a:endParaRPr>
          </a:p>
        </p:txBody>
      </p:sp>
      <p:cxnSp>
        <p:nvCxnSpPr>
          <p:cNvPr id="236" name="直接箭头连接符 235"/>
          <p:cNvCxnSpPr>
            <a:endCxn id="159" idx="1"/>
          </p:cNvCxnSpPr>
          <p:nvPr/>
        </p:nvCxnSpPr>
        <p:spPr>
          <a:xfrm flipV="1">
            <a:off x="5180411" y="3718902"/>
            <a:ext cx="137797" cy="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连接符: 肘形 264"/>
          <p:cNvCxnSpPr>
            <a:stCxn id="159" idx="0"/>
            <a:endCxn id="156" idx="0"/>
          </p:cNvCxnSpPr>
          <p:nvPr/>
        </p:nvCxnSpPr>
        <p:spPr>
          <a:xfrm rot="16200000" flipH="1" flipV="1">
            <a:off x="5225619" y="3266173"/>
            <a:ext cx="5281" cy="652598"/>
          </a:xfrm>
          <a:prstGeom prst="bentConnector3">
            <a:avLst>
              <a:gd name="adj1" fmla="val -32466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连接符: 肘形 266"/>
          <p:cNvCxnSpPr>
            <a:stCxn id="159" idx="3"/>
            <a:endCxn id="347" idx="1"/>
          </p:cNvCxnSpPr>
          <p:nvPr/>
        </p:nvCxnSpPr>
        <p:spPr>
          <a:xfrm>
            <a:off x="5790910" y="3718902"/>
            <a:ext cx="335147" cy="1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8" name="文本框 207"/>
          <p:cNvSpPr txBox="1"/>
          <p:nvPr/>
        </p:nvSpPr>
        <p:spPr>
          <a:xfrm>
            <a:off x="5869723" y="3709675"/>
            <a:ext cx="215444" cy="161583"/>
          </a:xfrm>
          <a:prstGeom prst="rect">
            <a:avLst/>
          </a:prstGeom>
          <a:noFill/>
        </p:spPr>
        <p:txBody>
          <a:bodyPr wrap="square" lIns="68580" tIns="34290" rIns="68580" bIns="34290" rtlCol="0">
            <a:spAutoFit/>
          </a:bodyPr>
          <a:lstStyle/>
          <a:p>
            <a:r>
              <a:rPr lang="zh-CN" altLang="en-US" sz="600" dirty="0">
                <a:latin typeface="微软雅黑" panose="020B0503020204020204" charset="-122"/>
                <a:ea typeface="微软雅黑" panose="020B0503020204020204" charset="-122"/>
              </a:rPr>
              <a:t>是</a:t>
            </a:r>
            <a:endParaRPr lang="zh-CN" altLang="en-US" sz="600" dirty="0">
              <a:latin typeface="微软雅黑" panose="020B0503020204020204" charset="-122"/>
              <a:ea typeface="微软雅黑" panose="020B0503020204020204" charset="-122"/>
            </a:endParaRPr>
          </a:p>
        </p:txBody>
      </p:sp>
      <p:sp>
        <p:nvSpPr>
          <p:cNvPr id="209" name="文本框 208"/>
          <p:cNvSpPr txBox="1"/>
          <p:nvPr/>
        </p:nvSpPr>
        <p:spPr>
          <a:xfrm>
            <a:off x="4942486" y="3260719"/>
            <a:ext cx="215444" cy="161583"/>
          </a:xfrm>
          <a:prstGeom prst="rect">
            <a:avLst/>
          </a:prstGeom>
          <a:noFill/>
        </p:spPr>
        <p:txBody>
          <a:bodyPr wrap="none" lIns="68580" tIns="34290" rIns="68580" bIns="34290" rtlCol="0">
            <a:spAutoFit/>
          </a:bodyPr>
          <a:lstStyle/>
          <a:p>
            <a:r>
              <a:rPr lang="zh-CN" altLang="en-US" sz="600" dirty="0">
                <a:latin typeface="微软雅黑" panose="020B0503020204020204" charset="-122"/>
                <a:ea typeface="微软雅黑" panose="020B0503020204020204" charset="-122"/>
              </a:rPr>
              <a:t>否</a:t>
            </a:r>
            <a:endParaRPr lang="zh-CN" altLang="en-US" sz="600" dirty="0">
              <a:latin typeface="微软雅黑" panose="020B0503020204020204" charset="-122"/>
              <a:ea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194072" y="95250"/>
            <a:ext cx="2446824" cy="346249"/>
          </a:xfrm>
          <a:prstGeom prst="rect">
            <a:avLst/>
          </a:prstGeom>
          <a:noFill/>
          <a:ln>
            <a:noFill/>
          </a:ln>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dirty="0">
                <a:solidFill>
                  <a:schemeClr val="bg1"/>
                </a:solidFill>
                <a:latin typeface="华文隶书" panose="02010800040101010101" pitchFamily="2" charset="-122"/>
                <a:ea typeface="华文隶书" panose="02010800040101010101" pitchFamily="2" charset="-122"/>
              </a:rPr>
              <a:t>运营服务（平台运维）</a:t>
            </a:r>
            <a:endParaRPr lang="zh-CN" altLang="en-US" sz="1800" dirty="0">
              <a:solidFill>
                <a:schemeClr val="bg1"/>
              </a:solidFill>
              <a:latin typeface="华文隶书" panose="02010800040101010101" pitchFamily="2" charset="-122"/>
              <a:ea typeface="华文隶书" panose="02010800040101010101" pitchFamily="2" charset="-122"/>
            </a:endParaRPr>
          </a:p>
        </p:txBody>
      </p:sp>
      <p:sp>
        <p:nvSpPr>
          <p:cNvPr id="3" name="矩形 2"/>
          <p:cNvSpPr>
            <a:spLocks noChangeArrowheads="1"/>
          </p:cNvSpPr>
          <p:nvPr/>
        </p:nvSpPr>
        <p:spPr bwMode="auto">
          <a:xfrm>
            <a:off x="4834176" y="1878381"/>
            <a:ext cx="1714500" cy="2035969"/>
          </a:xfrm>
          <a:prstGeom prst="rect">
            <a:avLst/>
          </a:prstGeom>
          <a:solidFill>
            <a:srgbClr val="4BACC6">
              <a:alpha val="70000"/>
            </a:srgbClr>
          </a:solidFill>
          <a:ln w="9525">
            <a:solidFill>
              <a:srgbClr val="46AAC5"/>
            </a:solidFill>
            <a:miter lim="800000"/>
          </a:ln>
          <a:effectLst>
            <a:outerShdw blurRad="63500" dist="23000" dir="5400000" rotWithShape="0">
              <a:srgbClr val="000000">
                <a:alpha val="34999"/>
              </a:srgbClr>
            </a:outerShdw>
          </a:effectLst>
        </p:spPr>
        <p:txBody>
          <a:bodyPr lIns="68580" tIns="34290" rIns="68580" bIns="34290" anchor="ctr"/>
          <a:lstStyle/>
          <a:p>
            <a:pPr algn="ctr" eaLnBrk="0" hangingPunct="0"/>
            <a:endParaRPr lang="en-US" altLang="zh-CN" dirty="0">
              <a:solidFill>
                <a:srgbClr val="FFFFFF"/>
              </a:solidFill>
              <a:latin typeface="Calibri" panose="020F0502020204030204" charset="0"/>
            </a:endParaRPr>
          </a:p>
          <a:p>
            <a:pPr algn="ctr" eaLnBrk="0" hangingPunct="0"/>
            <a:endParaRPr lang="en-US" altLang="zh-CN" dirty="0">
              <a:solidFill>
                <a:srgbClr val="FFFFFF"/>
              </a:solidFill>
              <a:latin typeface="Calibri" panose="020F0502020204030204" charset="0"/>
            </a:endParaRPr>
          </a:p>
          <a:p>
            <a:pPr algn="ctr" eaLnBrk="0" hangingPunct="0"/>
            <a:endParaRPr lang="en-US" altLang="zh-CN" dirty="0">
              <a:solidFill>
                <a:srgbClr val="FFFFFF"/>
              </a:solidFill>
              <a:latin typeface="Calibri" panose="020F0502020204030204" charset="0"/>
            </a:endParaRPr>
          </a:p>
          <a:p>
            <a:pPr algn="ctr" eaLnBrk="0" hangingPunct="0"/>
            <a:endParaRPr lang="en-US" altLang="zh-CN" dirty="0">
              <a:solidFill>
                <a:srgbClr val="FFFFFF"/>
              </a:solidFill>
              <a:latin typeface="Calibri" panose="020F0502020204030204" charset="0"/>
            </a:endParaRPr>
          </a:p>
          <a:p>
            <a:pPr algn="ctr" eaLnBrk="0" hangingPunct="0"/>
            <a:endParaRPr lang="en-US" altLang="zh-CN" sz="1500" dirty="0">
              <a:solidFill>
                <a:srgbClr val="FFFFFF"/>
              </a:solidFill>
              <a:latin typeface="微软雅黑" panose="020B0503020204020204" charset="-122"/>
              <a:ea typeface="微软雅黑" panose="020B0503020204020204" charset="-122"/>
            </a:endParaRPr>
          </a:p>
          <a:p>
            <a:pPr algn="ctr" eaLnBrk="0" hangingPunct="0"/>
            <a:r>
              <a:rPr lang="zh-CN" altLang="en-US" sz="1500" dirty="0">
                <a:solidFill>
                  <a:srgbClr val="FFFFFF"/>
                </a:solidFill>
                <a:latin typeface="微软雅黑" panose="020B0503020204020204" charset="-122"/>
                <a:ea typeface="微软雅黑" panose="020B0503020204020204" charset="-122"/>
              </a:rPr>
              <a:t>总部运维部</a:t>
            </a:r>
            <a:endParaRPr lang="zh-CN" altLang="en-US" sz="1500" dirty="0">
              <a:solidFill>
                <a:srgbClr val="FFFFFF"/>
              </a:solidFill>
              <a:latin typeface="微软雅黑" panose="020B0503020204020204" charset="-122"/>
              <a:ea typeface="微软雅黑" panose="020B0503020204020204" charset="-122"/>
            </a:endParaRPr>
          </a:p>
        </p:txBody>
      </p:sp>
      <p:sp>
        <p:nvSpPr>
          <p:cNvPr id="4" name="矩形 3"/>
          <p:cNvSpPr>
            <a:spLocks noChangeArrowheads="1"/>
          </p:cNvSpPr>
          <p:nvPr/>
        </p:nvSpPr>
        <p:spPr bwMode="auto">
          <a:xfrm>
            <a:off x="2637473" y="1878381"/>
            <a:ext cx="1714500" cy="2035969"/>
          </a:xfrm>
          <a:prstGeom prst="rect">
            <a:avLst/>
          </a:prstGeom>
          <a:solidFill>
            <a:srgbClr val="4BACC6">
              <a:alpha val="70000"/>
            </a:srgbClr>
          </a:solidFill>
          <a:ln w="9525">
            <a:solidFill>
              <a:srgbClr val="46AAC5"/>
            </a:solidFill>
            <a:miter lim="800000"/>
          </a:ln>
          <a:effectLst>
            <a:outerShdw blurRad="63500" dist="23000" dir="5400000" rotWithShape="0">
              <a:srgbClr val="000000">
                <a:alpha val="34999"/>
              </a:srgbClr>
            </a:outerShdw>
          </a:effectLst>
        </p:spPr>
        <p:txBody>
          <a:bodyPr lIns="68580" tIns="34290" rIns="68580" bIns="34290" anchor="ctr"/>
          <a:lstStyle/>
          <a:p>
            <a:pPr algn="ctr" eaLnBrk="0" hangingPunct="0"/>
            <a:endParaRPr lang="en-US" altLang="zh-CN" dirty="0">
              <a:solidFill>
                <a:srgbClr val="FFFFFF"/>
              </a:solidFill>
              <a:latin typeface="Calibri" panose="020F0502020204030204" charset="0"/>
            </a:endParaRPr>
          </a:p>
          <a:p>
            <a:pPr algn="ctr" eaLnBrk="0" hangingPunct="0"/>
            <a:endParaRPr lang="en-US" altLang="zh-CN" dirty="0">
              <a:solidFill>
                <a:srgbClr val="FFFFFF"/>
              </a:solidFill>
              <a:latin typeface="Calibri" panose="020F0502020204030204" charset="0"/>
            </a:endParaRPr>
          </a:p>
          <a:p>
            <a:pPr algn="ctr" eaLnBrk="0" hangingPunct="0"/>
            <a:endParaRPr lang="en-US" altLang="zh-CN" dirty="0">
              <a:solidFill>
                <a:srgbClr val="FFFFFF"/>
              </a:solidFill>
              <a:latin typeface="Calibri" panose="020F0502020204030204" charset="0"/>
            </a:endParaRPr>
          </a:p>
          <a:p>
            <a:pPr algn="ctr" eaLnBrk="0" hangingPunct="0"/>
            <a:endParaRPr lang="en-US" altLang="zh-CN" dirty="0">
              <a:solidFill>
                <a:srgbClr val="FFFFFF"/>
              </a:solidFill>
              <a:latin typeface="Calibri" panose="020F0502020204030204" charset="0"/>
            </a:endParaRPr>
          </a:p>
          <a:p>
            <a:pPr algn="ctr" eaLnBrk="0" hangingPunct="0"/>
            <a:endParaRPr lang="en-US" altLang="zh-CN" sz="1500" dirty="0">
              <a:solidFill>
                <a:srgbClr val="FFFFFF"/>
              </a:solidFill>
              <a:latin typeface="微软雅黑" panose="020B0503020204020204" charset="-122"/>
              <a:ea typeface="微软雅黑" panose="020B0503020204020204" charset="-122"/>
            </a:endParaRPr>
          </a:p>
          <a:p>
            <a:pPr algn="ctr" eaLnBrk="0" hangingPunct="0"/>
            <a:r>
              <a:rPr lang="zh-CN" altLang="en-US" sz="1500" dirty="0">
                <a:solidFill>
                  <a:srgbClr val="FFFFFF"/>
                </a:solidFill>
                <a:latin typeface="微软雅黑" panose="020B0503020204020204" charset="-122"/>
                <a:ea typeface="微软雅黑" panose="020B0503020204020204" charset="-122"/>
              </a:rPr>
              <a:t>驻点工程师</a:t>
            </a:r>
            <a:endParaRPr lang="zh-CN" altLang="en-US" sz="1500" dirty="0">
              <a:solidFill>
                <a:srgbClr val="FFFFFF"/>
              </a:solidFill>
              <a:latin typeface="微软雅黑" panose="020B0503020204020204" charset="-122"/>
              <a:ea typeface="微软雅黑" panose="020B0503020204020204" charset="-122"/>
            </a:endParaRPr>
          </a:p>
        </p:txBody>
      </p:sp>
      <p:graphicFrame>
        <p:nvGraphicFramePr>
          <p:cNvPr id="5" name="图示 4"/>
          <p:cNvGraphicFramePr/>
          <p:nvPr/>
        </p:nvGraphicFramePr>
        <p:xfrm>
          <a:off x="494319" y="1816555"/>
          <a:ext cx="8208201" cy="18109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Box 5"/>
          <p:cNvSpPr txBox="1">
            <a:spLocks noChangeArrowheads="1"/>
          </p:cNvSpPr>
          <p:nvPr/>
        </p:nvSpPr>
        <p:spPr bwMode="auto">
          <a:xfrm>
            <a:off x="-397851" y="4411503"/>
            <a:ext cx="9767537" cy="330860"/>
          </a:xfrm>
          <a:prstGeom prst="rect">
            <a:avLst/>
          </a:prstGeom>
          <a:noFill/>
          <a:ln w="9525">
            <a:noFill/>
            <a:miter lim="800000"/>
          </a:ln>
        </p:spPr>
        <p:txBody>
          <a:bodyPr wrap="square" lIns="68580" tIns="34290" rIns="68580" bIns="34290">
            <a:spAutoFit/>
          </a:bodyPr>
          <a:lstStyle/>
          <a:p>
            <a:pPr algn="ctr" eaLnBrk="0" hangingPunct="0">
              <a:lnSpc>
                <a:spcPct val="150000"/>
              </a:lnSpc>
            </a:pPr>
            <a:r>
              <a:rPr lang="zh-CN" altLang="en-US" sz="1200" dirty="0">
                <a:solidFill>
                  <a:srgbClr val="FFFFFF"/>
                </a:solidFill>
                <a:latin typeface="黑体" panose="02010609060101010101" pitchFamily="49" charset="-122"/>
                <a:ea typeface="黑体" panose="02010609060101010101" pitchFamily="49" charset="-122"/>
              </a:rPr>
              <a:t>在</a:t>
            </a:r>
            <a:r>
              <a:rPr lang="en-US" altLang="zh-CN" sz="1200" dirty="0">
                <a:solidFill>
                  <a:srgbClr val="FFFFFF"/>
                </a:solidFill>
                <a:latin typeface="黑体" panose="02010609060101010101" pitchFamily="49" charset="-122"/>
                <a:ea typeface="黑体" panose="02010609060101010101" pitchFamily="49" charset="-122"/>
              </a:rPr>
              <a:t>ITSS</a:t>
            </a:r>
            <a:r>
              <a:rPr lang="zh-CN" altLang="en-US" sz="1200" dirty="0">
                <a:solidFill>
                  <a:srgbClr val="FFFFFF"/>
                </a:solidFill>
                <a:latin typeface="黑体" panose="02010609060101010101" pitchFamily="49" charset="-122"/>
                <a:ea typeface="黑体" panose="02010609060101010101" pitchFamily="49" charset="-122"/>
              </a:rPr>
              <a:t>标准体系的管控下，以远程协助为主，帮助客户完善系统功能。</a:t>
            </a:r>
            <a:endParaRPr lang="en-US" altLang="zh-CN" sz="1200" dirty="0">
              <a:solidFill>
                <a:srgbClr val="FFFFFF"/>
              </a:solidFill>
              <a:latin typeface="黑体" panose="02010609060101010101" pitchFamily="49" charset="-122"/>
              <a:ea typeface="黑体" panose="02010609060101010101" pitchFamily="49" charset="-122"/>
            </a:endParaRPr>
          </a:p>
        </p:txBody>
      </p:sp>
      <p:sp>
        <p:nvSpPr>
          <p:cNvPr id="7" name="左大括号 6"/>
          <p:cNvSpPr/>
          <p:nvPr/>
        </p:nvSpPr>
        <p:spPr>
          <a:xfrm rot="5400000">
            <a:off x="4244814" y="432341"/>
            <a:ext cx="482207" cy="2411033"/>
          </a:xfrm>
          <a:prstGeom prst="leftBrace">
            <a:avLst>
              <a:gd name="adj1" fmla="val 8333"/>
              <a:gd name="adj2" fmla="val 50000"/>
            </a:avLst>
          </a:prstGeom>
          <a:ln w="19050">
            <a:solidFill>
              <a:srgbClr val="15A999"/>
            </a:solidFill>
          </a:ln>
        </p:spPr>
        <p:style>
          <a:lnRef idx="1">
            <a:schemeClr val="accent5"/>
          </a:lnRef>
          <a:fillRef idx="0">
            <a:schemeClr val="accent5"/>
          </a:fillRef>
          <a:effectRef idx="0">
            <a:schemeClr val="accent5"/>
          </a:effectRef>
          <a:fontRef idx="minor">
            <a:schemeClr val="tx1"/>
          </a:fontRef>
        </p:style>
        <p:txBody>
          <a:bodyPr lIns="68580" tIns="34290" rIns="68580" bIns="34290" rtlCol="0" anchor="ctr"/>
          <a:lstStyle/>
          <a:p>
            <a:pPr algn="ctr"/>
            <a:endParaRPr lang="zh-CN" altLang="en-US" dirty="0"/>
          </a:p>
        </p:txBody>
      </p:sp>
      <p:grpSp>
        <p:nvGrpSpPr>
          <p:cNvPr id="8" name="组合 7"/>
          <p:cNvGrpSpPr/>
          <p:nvPr/>
        </p:nvGrpSpPr>
        <p:grpSpPr>
          <a:xfrm>
            <a:off x="2817019" y="601504"/>
            <a:ext cx="3459480" cy="733425"/>
            <a:chOff x="7667" y="2079"/>
            <a:chExt cx="7264" cy="1540"/>
          </a:xfrm>
        </p:grpSpPr>
        <p:sp>
          <p:nvSpPr>
            <p:cNvPr id="9" name="同侧圆角矩形 9"/>
            <p:cNvSpPr/>
            <p:nvPr/>
          </p:nvSpPr>
          <p:spPr>
            <a:xfrm>
              <a:off x="7667" y="2079"/>
              <a:ext cx="7264" cy="1540"/>
            </a:xfrm>
            <a:prstGeom prst="round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8"/>
            <p:cNvSpPr txBox="1"/>
            <p:nvPr/>
          </p:nvSpPr>
          <p:spPr>
            <a:xfrm>
              <a:off x="8164" y="2469"/>
              <a:ext cx="6269" cy="858"/>
            </a:xfrm>
            <a:prstGeom prst="roundRect">
              <a:avLst/>
            </a:prstGeom>
            <a:noFill/>
          </p:spPr>
          <p:txBody>
            <a:bodyPr wrap="square" rtlCol="0">
              <a:spAutoFit/>
            </a:bodyPr>
            <a:lstStyle/>
            <a:p>
              <a:r>
                <a:rPr lang="zh-CN" altLang="en-US" b="1" dirty="0">
                  <a:solidFill>
                    <a:schemeClr val="bg1"/>
                  </a:solidFill>
                  <a:latin typeface="微软雅黑" panose="020B0503020204020204" charset="-122"/>
                  <a:ea typeface="微软雅黑" panose="020B0503020204020204" charset="-122"/>
                </a:rPr>
                <a:t>全程按照</a:t>
              </a:r>
              <a:r>
                <a:rPr lang="en-US" altLang="zh-CN" b="1" dirty="0">
                  <a:solidFill>
                    <a:schemeClr val="bg1"/>
                  </a:solidFill>
                  <a:latin typeface="微软雅黑" panose="020B0503020204020204" charset="-122"/>
                  <a:ea typeface="微软雅黑" panose="020B0503020204020204" charset="-122"/>
                </a:rPr>
                <a:t>ITSS</a:t>
              </a:r>
              <a:r>
                <a:rPr lang="zh-CN" altLang="en-US" b="1" dirty="0">
                  <a:solidFill>
                    <a:schemeClr val="bg1"/>
                  </a:solidFill>
                  <a:latin typeface="微软雅黑" panose="020B0503020204020204" charset="-122"/>
                  <a:ea typeface="微软雅黑" panose="020B0503020204020204" charset="-122"/>
                </a:rPr>
                <a:t>运维体系执行</a:t>
              </a:r>
              <a:endParaRPr lang="zh-CN" altLang="en-US" b="1"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1000"/>
                                        <p:tgtEl>
                                          <p:spTgt spid="8"/>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000"/>
                            </p:stCondLst>
                            <p:childTnLst>
                              <p:par>
                                <p:cTn id="21" presetID="2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ppt_x</p:attrName>
                                        </p:attrNameLst>
                                      </p:cBhvr>
                                      <p:tavLst>
                                        <p:tav tm="0">
                                          <p:val>
                                            <p:strVal val="#ppt_x-.2"/>
                                          </p:val>
                                        </p:tav>
                                        <p:tav tm="100000">
                                          <p:val>
                                            <p:strVal val="#ppt_x"/>
                                          </p:val>
                                        </p:tav>
                                      </p:tavLst>
                                    </p:anim>
                                    <p:anim calcmode="lin" valueType="num">
                                      <p:cBhvr>
                                        <p:cTn id="24"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原创设计师QQ598969553           _1"/>
          <p:cNvSpPr/>
          <p:nvPr/>
        </p:nvSpPr>
        <p:spPr>
          <a:xfrm>
            <a:off x="-1" y="450"/>
            <a:ext cx="9144001" cy="5143500"/>
          </a:xfrm>
          <a:prstGeom prst="rect">
            <a:avLst/>
          </a:prstGeom>
          <a:gradFill flip="none" rotWithShape="1">
            <a:gsLst>
              <a:gs pos="0">
                <a:srgbClr val="11597E"/>
              </a:gs>
              <a:gs pos="74000">
                <a:srgbClr val="1E306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15F2FA"/>
              </a:solidFill>
            </a:endParaRPr>
          </a:p>
        </p:txBody>
      </p:sp>
      <p:pic>
        <p:nvPicPr>
          <p:cNvPr id="9" name="原创设计师QQ598969553           _2"/>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Effect>
                      <a14:colorTemperature colorTemp="7200"/>
                    </a14:imgEffect>
                    <a14:imgEffect>
                      <a14:saturation sat="200000"/>
                    </a14:imgEffect>
                  </a14:imgLayer>
                </a14:imgProps>
              </a:ext>
            </a:extLst>
          </a:blip>
          <a:stretch>
            <a:fillRect/>
          </a:stretch>
        </p:blipFill>
        <p:spPr>
          <a:xfrm>
            <a:off x="-397" y="2871469"/>
            <a:ext cx="9144793" cy="2272481"/>
          </a:xfrm>
          <a:prstGeom prst="rect">
            <a:avLst/>
          </a:prstGeom>
        </p:spPr>
      </p:pic>
      <p:sp>
        <p:nvSpPr>
          <p:cNvPr id="10" name="TextBox 2"/>
          <p:cNvSpPr txBox="1"/>
          <p:nvPr/>
        </p:nvSpPr>
        <p:spPr>
          <a:xfrm>
            <a:off x="2697243" y="1847850"/>
            <a:ext cx="3825875" cy="645160"/>
          </a:xfrm>
          <a:prstGeom prst="rect">
            <a:avLst/>
          </a:prstGeom>
          <a:noFill/>
        </p:spPr>
        <p:txBody>
          <a:bodyPr wrap="square" rtlCol="0">
            <a:spAutoFit/>
          </a:bodyPr>
          <a:lstStyle/>
          <a:p>
            <a:pPr algn="dist"/>
            <a:r>
              <a:rPr lang="zh-CN" sz="3600" b="1" dirty="0">
                <a:ln w="12700">
                  <a:noFill/>
                  <a:prstDash val="solid"/>
                </a:ln>
                <a:solidFill>
                  <a:srgbClr val="15F2FA"/>
                </a:solidFill>
                <a:latin typeface="微软雅黑" panose="020B0503020204020204" charset="-122"/>
                <a:ea typeface="微软雅黑" panose="020B0503020204020204" charset="-122"/>
              </a:rPr>
              <a:t>谢谢您的观看</a:t>
            </a:r>
            <a:endParaRPr lang="zh-CN" sz="3600" b="1" dirty="0">
              <a:ln w="12700">
                <a:noFill/>
                <a:prstDash val="solid"/>
              </a:ln>
              <a:solidFill>
                <a:srgbClr val="15F2FA"/>
              </a:solidFill>
              <a:latin typeface="微软雅黑" panose="020B0503020204020204" charset="-122"/>
              <a:ea typeface="微软雅黑" panose="020B0503020204020204" charset="-122"/>
            </a:endParaRPr>
          </a:p>
        </p:txBody>
      </p:sp>
      <p:cxnSp>
        <p:nvCxnSpPr>
          <p:cNvPr id="12" name="直接连接符 11"/>
          <p:cNvCxnSpPr/>
          <p:nvPr/>
        </p:nvCxnSpPr>
        <p:spPr>
          <a:xfrm>
            <a:off x="2919264" y="2532421"/>
            <a:ext cx="3381827" cy="0"/>
          </a:xfrm>
          <a:prstGeom prst="line">
            <a:avLst/>
          </a:prstGeom>
          <a:ln>
            <a:solidFill>
              <a:srgbClr val="15F2F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19264" y="2799224"/>
            <a:ext cx="3381827" cy="0"/>
          </a:xfrm>
          <a:prstGeom prst="line">
            <a:avLst/>
          </a:prstGeom>
          <a:ln>
            <a:solidFill>
              <a:srgbClr val="15F2F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Tm="9032">
        <p:zoom dir="in"/>
      </p:transition>
    </mc:Choice>
    <mc:Fallback>
      <p:transition spd="med" advTm="9032">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528" fill="hold" grpId="0" nodeType="after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fltVal val="0.5"/>
                                          </p:val>
                                        </p:tav>
                                        <p:tav tm="100000">
                                          <p:val>
                                            <p:strVal val="#ppt_x"/>
                                          </p:val>
                                        </p:tav>
                                      </p:tavLst>
                                    </p:anim>
                                    <p:anim calcmode="lin" valueType="num">
                                      <p:cBhvr>
                                        <p:cTn id="17" dur="1000" fill="hold"/>
                                        <p:tgtEl>
                                          <p:spTgt spid="10"/>
                                        </p:tgtEl>
                                        <p:attrNameLst>
                                          <p:attrName>ppt_y</p:attrName>
                                        </p:attrNameLst>
                                      </p:cBhvr>
                                      <p:tavLst>
                                        <p:tav tm="0">
                                          <p:val>
                                            <p:fltVal val="0.5"/>
                                          </p:val>
                                        </p:tav>
                                        <p:tav tm="100000">
                                          <p:val>
                                            <p:strVal val="#ppt_y"/>
                                          </p:val>
                                        </p:tav>
                                      </p:tavLst>
                                    </p:anim>
                                  </p:childTnLst>
                                </p:cTn>
                              </p:par>
                            </p:childTnLst>
                          </p:cTn>
                        </p:par>
                        <p:par>
                          <p:cTn id="18" fill="hold">
                            <p:stCondLst>
                              <p:cond delay="2500"/>
                            </p:stCondLst>
                            <p:childTnLst>
                              <p:par>
                                <p:cTn id="19" presetID="22" presetClass="entr" presetSubtype="2"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1000"/>
                                        <p:tgtEl>
                                          <p:spTgt spid="12"/>
                                        </p:tgtEl>
                                      </p:cBhvr>
                                    </p:animEffect>
                                  </p:childTnLst>
                                </p:cTn>
                              </p:par>
                              <p:par>
                                <p:cTn id="22" presetID="22" presetClass="entr" presetSubtype="2"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right)">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113008" y="423201"/>
            <a:ext cx="2917984" cy="369332"/>
          </a:xfrm>
          <a:prstGeom prst="rect">
            <a:avLst/>
          </a:prstGeom>
          <a:noFill/>
          <a:ln w="9525">
            <a:noFill/>
            <a:miter lim="800000"/>
          </a:ln>
        </p:spPr>
        <p:txBody>
          <a:bodyPr wrap="square">
            <a:spAutoFit/>
          </a:bodyPr>
          <a:lstStyle/>
          <a:p>
            <a:pPr algn="ctr"/>
            <a:r>
              <a:rPr lang="zh-CN" altLang="en-US" b="1"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公司</a:t>
            </a:r>
            <a:r>
              <a:rPr lang="zh-CN" altLang="en-US" b="1" dirty="0" smtClean="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简介</a:t>
            </a:r>
            <a:endParaRPr lang="en-US" altLang="zh-CN" sz="1000" dirty="0">
              <a:solidFill>
                <a:srgbClr val="15F2FA"/>
              </a:solidFill>
              <a:latin typeface="Arial" panose="020B0604020202020204" pitchFamily="34" charset="0"/>
              <a:sym typeface="+mn-ea"/>
            </a:endParaRPr>
          </a:p>
        </p:txBody>
      </p:sp>
      <p:grpSp>
        <p:nvGrpSpPr>
          <p:cNvPr id="128" name="组合 127"/>
          <p:cNvGrpSpPr/>
          <p:nvPr/>
        </p:nvGrpSpPr>
        <p:grpSpPr>
          <a:xfrm>
            <a:off x="5074655" y="1150715"/>
            <a:ext cx="3327103" cy="3367490"/>
            <a:chOff x="4781550" y="2385932"/>
            <a:chExt cx="2628900" cy="2660812"/>
          </a:xfrm>
        </p:grpSpPr>
        <p:sp>
          <p:nvSpPr>
            <p:cNvPr id="129" name="Oval 92"/>
            <p:cNvSpPr/>
            <p:nvPr/>
          </p:nvSpPr>
          <p:spPr>
            <a:xfrm>
              <a:off x="4975089" y="2595429"/>
              <a:ext cx="2241822" cy="2241817"/>
            </a:xfrm>
            <a:prstGeom prst="ellipse">
              <a:avLst/>
            </a:prstGeom>
            <a:solidFill>
              <a:srgbClr val="2A999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微软雅黑" panose="020B0503020204020204" charset="-122"/>
                <a:ea typeface="微软雅黑" panose="020B0503020204020204" charset="-122"/>
              </a:endParaRPr>
            </a:p>
          </p:txBody>
        </p:sp>
        <p:grpSp>
          <p:nvGrpSpPr>
            <p:cNvPr id="130" name="Group 93"/>
            <p:cNvGrpSpPr/>
            <p:nvPr/>
          </p:nvGrpSpPr>
          <p:grpSpPr>
            <a:xfrm>
              <a:off x="4781550" y="2385932"/>
              <a:ext cx="2628900" cy="2660812"/>
              <a:chOff x="4943475" y="2471838"/>
              <a:chExt cx="2305050" cy="2333030"/>
            </a:xfrm>
          </p:grpSpPr>
          <p:sp>
            <p:nvSpPr>
              <p:cNvPr id="131" name="Line 699"/>
              <p:cNvSpPr>
                <a:spLocks noChangeShapeType="1"/>
              </p:cNvSpPr>
              <p:nvPr/>
            </p:nvSpPr>
            <p:spPr bwMode="auto">
              <a:xfrm flipH="1" flipV="1">
                <a:off x="6040910" y="2471838"/>
                <a:ext cx="622608" cy="146907"/>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32" name="Freeform 700"/>
              <p:cNvSpPr/>
              <p:nvPr/>
            </p:nvSpPr>
            <p:spPr bwMode="auto">
              <a:xfrm>
                <a:off x="6663518" y="2618745"/>
                <a:ext cx="585007" cy="991625"/>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33" name="Freeform 701"/>
              <p:cNvSpPr/>
              <p:nvPr/>
            </p:nvSpPr>
            <p:spPr bwMode="auto">
              <a:xfrm>
                <a:off x="5547720" y="3610371"/>
                <a:ext cx="1700805" cy="1194497"/>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75000"/>
                    <a:alpha val="50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34" name="Line 702"/>
              <p:cNvSpPr>
                <a:spLocks noChangeShapeType="1"/>
              </p:cNvSpPr>
              <p:nvPr/>
            </p:nvSpPr>
            <p:spPr bwMode="auto">
              <a:xfrm>
                <a:off x="5035293" y="4072080"/>
                <a:ext cx="512427" cy="654088"/>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35" name="Freeform 703"/>
              <p:cNvSpPr/>
              <p:nvPr/>
            </p:nvSpPr>
            <p:spPr bwMode="auto">
              <a:xfrm>
                <a:off x="4943475" y="3120626"/>
                <a:ext cx="91819" cy="95145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chemeClr val="bg1">
                    <a:lumMod val="75000"/>
                    <a:alpha val="50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36" name="Line 704"/>
              <p:cNvSpPr>
                <a:spLocks noChangeShapeType="1"/>
              </p:cNvSpPr>
              <p:nvPr/>
            </p:nvSpPr>
            <p:spPr bwMode="auto">
              <a:xfrm flipH="1">
                <a:off x="5476016" y="2471838"/>
                <a:ext cx="564894" cy="191505"/>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37" name="Freeform 705"/>
              <p:cNvSpPr/>
              <p:nvPr/>
            </p:nvSpPr>
            <p:spPr bwMode="auto">
              <a:xfrm>
                <a:off x="5476839" y="2602150"/>
                <a:ext cx="1189611" cy="66406"/>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chemeClr val="bg1">
                    <a:lumMod val="75000"/>
                    <a:alpha val="50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38" name="Freeform 706"/>
              <p:cNvSpPr/>
              <p:nvPr/>
            </p:nvSpPr>
            <p:spPr bwMode="auto">
              <a:xfrm>
                <a:off x="5392068" y="3704811"/>
                <a:ext cx="155652" cy="1021357"/>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75000"/>
                    <a:alpha val="50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39" name="Freeform 707"/>
              <p:cNvSpPr/>
              <p:nvPr/>
            </p:nvSpPr>
            <p:spPr bwMode="auto">
              <a:xfrm>
                <a:off x="5392068" y="2667715"/>
                <a:ext cx="115427" cy="1037097"/>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75000"/>
                    <a:alpha val="50000"/>
                  </a:schemeClr>
                </a:solidFill>
                <a:prstDash val="solid"/>
                <a:round/>
                <a:headEnd type="none" w="sm" len="sm"/>
                <a:tailEnd type="oval"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40" name="Freeform 708"/>
              <p:cNvSpPr/>
              <p:nvPr/>
            </p:nvSpPr>
            <p:spPr bwMode="auto">
              <a:xfrm>
                <a:off x="6011178" y="4143784"/>
                <a:ext cx="262346" cy="661084"/>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chemeClr val="bg1">
                    <a:lumMod val="75000"/>
                    <a:alpha val="50000"/>
                  </a:schemeClr>
                </a:solidFill>
                <a:prstDash val="solid"/>
                <a:round/>
                <a:headEnd type="oval" w="sm" len="sm"/>
                <a:tailEnd type="none"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41" name="Freeform 709"/>
              <p:cNvSpPr/>
              <p:nvPr/>
            </p:nvSpPr>
            <p:spPr bwMode="auto">
              <a:xfrm>
                <a:off x="6011179" y="2607378"/>
                <a:ext cx="288568" cy="153640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42" name="Line 710"/>
              <p:cNvSpPr>
                <a:spLocks noChangeShapeType="1"/>
              </p:cNvSpPr>
              <p:nvPr/>
            </p:nvSpPr>
            <p:spPr bwMode="auto">
              <a:xfrm>
                <a:off x="6040910" y="2471838"/>
                <a:ext cx="15740" cy="135540"/>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43" name="Line 711"/>
              <p:cNvSpPr>
                <a:spLocks noChangeShapeType="1"/>
              </p:cNvSpPr>
              <p:nvPr/>
            </p:nvSpPr>
            <p:spPr bwMode="auto">
              <a:xfrm flipH="1">
                <a:off x="4988947" y="2662397"/>
                <a:ext cx="481831" cy="458282"/>
              </a:xfrm>
              <a:prstGeom prst="line">
                <a:avLst/>
              </a:prstGeom>
              <a:noFill/>
              <a:ln w="0">
                <a:solidFill>
                  <a:schemeClr val="bg1">
                    <a:lumMod val="75000"/>
                    <a:alpha val="50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44" name="Line 712"/>
              <p:cNvSpPr>
                <a:spLocks noChangeShapeType="1"/>
              </p:cNvSpPr>
              <p:nvPr/>
            </p:nvSpPr>
            <p:spPr bwMode="auto">
              <a:xfrm flipH="1" flipV="1">
                <a:off x="7112111" y="3548285"/>
                <a:ext cx="136414" cy="62086"/>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45" name="Line 713"/>
              <p:cNvSpPr>
                <a:spLocks noChangeShapeType="1"/>
              </p:cNvSpPr>
              <p:nvPr/>
            </p:nvSpPr>
            <p:spPr bwMode="auto">
              <a:xfrm flipH="1" flipV="1">
                <a:off x="6657687" y="2619538"/>
                <a:ext cx="155361" cy="404078"/>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46" name="Line 714"/>
              <p:cNvSpPr>
                <a:spLocks noChangeShapeType="1"/>
              </p:cNvSpPr>
              <p:nvPr/>
            </p:nvSpPr>
            <p:spPr bwMode="auto">
              <a:xfrm flipH="1" flipV="1">
                <a:off x="6813049" y="3023616"/>
                <a:ext cx="299062" cy="524670"/>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47" name="Line 715"/>
              <p:cNvSpPr>
                <a:spLocks noChangeShapeType="1"/>
              </p:cNvSpPr>
              <p:nvPr/>
            </p:nvSpPr>
            <p:spPr bwMode="auto">
              <a:xfrm flipH="1" flipV="1">
                <a:off x="7112111" y="3548285"/>
                <a:ext cx="13116" cy="706554"/>
              </a:xfrm>
              <a:prstGeom prst="line">
                <a:avLst/>
              </a:prstGeom>
              <a:noFill/>
              <a:ln w="0">
                <a:solidFill>
                  <a:schemeClr val="bg1">
                    <a:lumMod val="75000"/>
                    <a:alpha val="50000"/>
                  </a:schemeClr>
                </a:solidFill>
                <a:prstDash val="solid"/>
                <a:round/>
                <a:headEnd type="oval" w="sm" len="sm"/>
                <a:tailEnd type="none" w="sm" len="sm"/>
              </a:ln>
            </p:spPr>
            <p:txBody>
              <a:bodyPr vert="horz" wrap="square" lIns="68580" tIns="34290" rIns="68580" bIns="34290" numCol="1" anchor="t" anchorCtr="0" compatLnSpc="1"/>
              <a:lstStyle/>
              <a:p>
                <a:endParaRPr lang="ko-KR" altLang="en-US" sz="1350"/>
              </a:p>
            </p:txBody>
          </p:sp>
          <p:sp>
            <p:nvSpPr>
              <p:cNvPr id="148" name="Freeform 716"/>
              <p:cNvSpPr/>
              <p:nvPr/>
            </p:nvSpPr>
            <p:spPr bwMode="auto">
              <a:xfrm>
                <a:off x="6011179" y="4143785"/>
                <a:ext cx="1114049" cy="210743"/>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49" name="Line 717"/>
              <p:cNvSpPr>
                <a:spLocks noChangeShapeType="1"/>
              </p:cNvSpPr>
              <p:nvPr/>
            </p:nvSpPr>
            <p:spPr bwMode="auto">
              <a:xfrm>
                <a:off x="5392068" y="3704811"/>
                <a:ext cx="619110" cy="438974"/>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50" name="Line 718"/>
              <p:cNvSpPr>
                <a:spLocks noChangeShapeType="1"/>
              </p:cNvSpPr>
              <p:nvPr/>
            </p:nvSpPr>
            <p:spPr bwMode="auto">
              <a:xfrm>
                <a:off x="4988947" y="3120679"/>
                <a:ext cx="403121" cy="584132"/>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51" name="Line 719"/>
              <p:cNvSpPr>
                <a:spLocks noChangeShapeType="1"/>
              </p:cNvSpPr>
              <p:nvPr/>
            </p:nvSpPr>
            <p:spPr bwMode="auto">
              <a:xfrm flipH="1">
                <a:off x="4988947" y="2989512"/>
                <a:ext cx="518549" cy="131167"/>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52" name="Line 720"/>
              <p:cNvSpPr>
                <a:spLocks noChangeShapeType="1"/>
              </p:cNvSpPr>
              <p:nvPr/>
            </p:nvSpPr>
            <p:spPr bwMode="auto">
              <a:xfrm flipH="1">
                <a:off x="5507496" y="2607378"/>
                <a:ext cx="549154" cy="382135"/>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53" name="Line 721"/>
              <p:cNvSpPr>
                <a:spLocks noChangeShapeType="1"/>
              </p:cNvSpPr>
              <p:nvPr/>
            </p:nvSpPr>
            <p:spPr bwMode="auto">
              <a:xfrm flipH="1" flipV="1">
                <a:off x="6056650" y="2607378"/>
                <a:ext cx="756399" cy="416238"/>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54" name="Freeform 722"/>
              <p:cNvSpPr/>
              <p:nvPr/>
            </p:nvSpPr>
            <p:spPr bwMode="auto">
              <a:xfrm>
                <a:off x="6813049" y="3023616"/>
                <a:ext cx="367269" cy="51155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75000"/>
                    <a:alpha val="50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55" name="Freeform 723"/>
              <p:cNvSpPr/>
              <p:nvPr/>
            </p:nvSpPr>
            <p:spPr bwMode="auto">
              <a:xfrm>
                <a:off x="6799058" y="3023616"/>
                <a:ext cx="314802" cy="133091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75000"/>
                    <a:alpha val="50000"/>
                  </a:schemeClr>
                </a:solidFill>
                <a:prstDash val="solid"/>
                <a:round/>
                <a:headEnd type="oval" w="sm" len="sm"/>
                <a:tailEnd type="none"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56" name="Line 724"/>
              <p:cNvSpPr>
                <a:spLocks noChangeShapeType="1"/>
              </p:cNvSpPr>
              <p:nvPr/>
            </p:nvSpPr>
            <p:spPr bwMode="auto">
              <a:xfrm flipV="1">
                <a:off x="6299747" y="3023616"/>
                <a:ext cx="513302" cy="164396"/>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57" name="Line 725"/>
              <p:cNvSpPr>
                <a:spLocks noChangeShapeType="1"/>
              </p:cNvSpPr>
              <p:nvPr/>
            </p:nvSpPr>
            <p:spPr bwMode="auto">
              <a:xfrm flipV="1">
                <a:off x="5392068" y="3188012"/>
                <a:ext cx="907679" cy="523795"/>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58" name="Freeform 726"/>
              <p:cNvSpPr/>
              <p:nvPr/>
            </p:nvSpPr>
            <p:spPr bwMode="auto">
              <a:xfrm>
                <a:off x="5035293" y="3711807"/>
                <a:ext cx="482696" cy="685568"/>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59" name="Line 728"/>
              <p:cNvSpPr>
                <a:spLocks noChangeShapeType="1"/>
              </p:cNvSpPr>
              <p:nvPr/>
            </p:nvSpPr>
            <p:spPr bwMode="auto">
              <a:xfrm flipH="1">
                <a:off x="5517989" y="4143785"/>
                <a:ext cx="493190" cy="253590"/>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60" name="Freeform 729"/>
              <p:cNvSpPr/>
              <p:nvPr/>
            </p:nvSpPr>
            <p:spPr bwMode="auto">
              <a:xfrm>
                <a:off x="6011179" y="3548285"/>
                <a:ext cx="1100932" cy="5955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61" name="Freeform 730"/>
              <p:cNvSpPr/>
              <p:nvPr/>
            </p:nvSpPr>
            <p:spPr bwMode="auto">
              <a:xfrm>
                <a:off x="5556465" y="4627355"/>
                <a:ext cx="1125417" cy="101436"/>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75000"/>
                    <a:alpha val="50000"/>
                  </a:schemeClr>
                </a:solidFill>
                <a:prstDash val="solid"/>
                <a:round/>
                <a:headEnd type="oval" w="sm" len="sm"/>
                <a:tailEnd type="none"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62" name="Freeform 731"/>
              <p:cNvSpPr/>
              <p:nvPr/>
            </p:nvSpPr>
            <p:spPr bwMode="auto">
              <a:xfrm>
                <a:off x="5517989" y="4354526"/>
                <a:ext cx="1288064" cy="306057"/>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75000"/>
                    <a:alpha val="50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latin typeface="微软雅黑" panose="020B0503020204020204" charset="-122"/>
                  <a:ea typeface="微软雅黑" panose="020B0503020204020204" charset="-122"/>
                </a:endParaRPr>
              </a:p>
            </p:txBody>
          </p:sp>
          <p:sp>
            <p:nvSpPr>
              <p:cNvPr id="163" name="Line 732"/>
              <p:cNvSpPr>
                <a:spLocks noChangeShapeType="1"/>
              </p:cNvSpPr>
              <p:nvPr/>
            </p:nvSpPr>
            <p:spPr bwMode="auto">
              <a:xfrm>
                <a:off x="6299747" y="3188012"/>
                <a:ext cx="500185" cy="482696"/>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sp>
            <p:nvSpPr>
              <p:cNvPr id="164" name="Line 733"/>
              <p:cNvSpPr>
                <a:spLocks noChangeShapeType="1"/>
              </p:cNvSpPr>
              <p:nvPr/>
            </p:nvSpPr>
            <p:spPr bwMode="auto">
              <a:xfrm>
                <a:off x="5507496" y="2989512"/>
                <a:ext cx="792251" cy="198500"/>
              </a:xfrm>
              <a:prstGeom prst="line">
                <a:avLst/>
              </a:prstGeom>
              <a:noFill/>
              <a:ln w="0">
                <a:solidFill>
                  <a:schemeClr val="bg1">
                    <a:lumMod val="75000"/>
                    <a:alpha val="50000"/>
                  </a:schemeClr>
                </a:solidFill>
                <a:prstDash val="solid"/>
                <a:round/>
                <a:headEnd type="oval" w="sm" len="sm"/>
                <a:tailEnd type="oval" w="sm" len="sm"/>
              </a:ln>
            </p:spPr>
            <p:txBody>
              <a:bodyPr vert="horz" wrap="square" lIns="68580" tIns="34290" rIns="68580" bIns="34290" numCol="1" anchor="t" anchorCtr="0" compatLnSpc="1"/>
              <a:lstStyle/>
              <a:p>
                <a:endParaRPr lang="ko-KR" altLang="en-US" sz="1350"/>
              </a:p>
            </p:txBody>
          </p:sp>
        </p:grpSp>
        <p:sp>
          <p:nvSpPr>
            <p:cNvPr id="165" name="TextBox 128"/>
            <p:cNvSpPr txBox="1"/>
            <p:nvPr/>
          </p:nvSpPr>
          <p:spPr>
            <a:xfrm>
              <a:off x="5120640" y="3199151"/>
              <a:ext cx="1950720" cy="583353"/>
            </a:xfrm>
            <a:prstGeom prst="rect">
              <a:avLst/>
            </a:prstGeom>
          </p:spPr>
          <p:txBody>
            <a:bodyPr wrap="square" rtlCol="0">
              <a:spAutoFit/>
            </a:bodyPr>
            <a:lstStyle/>
            <a:p>
              <a:pPr algn="ctr">
                <a:lnSpc>
                  <a:spcPct val="125000"/>
                </a:lnSpc>
                <a:buClr>
                  <a:schemeClr val="tx1">
                    <a:lumMod val="85000"/>
                    <a:lumOff val="15000"/>
                  </a:schemeClr>
                </a:buClr>
                <a:buSzPct val="105000"/>
              </a:pPr>
              <a:endParaRPr lang="zh-CN" altLang="en-US" b="1" dirty="0">
                <a:solidFill>
                  <a:srgbClr val="15F2FA"/>
                </a:solidFill>
                <a:latin typeface="微软雅黑" panose="020B0503020204020204" charset="-122"/>
                <a:ea typeface="微软雅黑" panose="020B0503020204020204" charset="-122"/>
              </a:endParaRPr>
            </a:p>
          </p:txBody>
        </p:sp>
      </p:grpSp>
      <p:sp>
        <p:nvSpPr>
          <p:cNvPr id="202" name="Rectangle 3"/>
          <p:cNvSpPr txBox="1">
            <a:spLocks noChangeArrowheads="1"/>
          </p:cNvSpPr>
          <p:nvPr/>
        </p:nvSpPr>
        <p:spPr bwMode="auto">
          <a:xfrm flipH="1">
            <a:off x="316342" y="1639488"/>
            <a:ext cx="4537012" cy="2631490"/>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gn="just"/>
            <a:r>
              <a:rPr lang="zh-CN" altLang="en-US" sz="1200" b="1" dirty="0">
                <a:solidFill>
                  <a:srgbClr val="15F2FA"/>
                </a:solidFill>
              </a:rPr>
              <a:t>四川省有线广播电视网络股份有限公司</a:t>
            </a:r>
            <a:r>
              <a:rPr lang="zh-CN" altLang="en-US" sz="1100" dirty="0">
                <a:solidFill>
                  <a:srgbClr val="15F2FA"/>
                </a:solidFill>
              </a:rPr>
              <a:t>（以下简称四川广电网络）是我省宣传思想舆论工作的重要载体，是全省公共服务和信息化建设的生力军，是省政府明确的重要国有骨干文化旗舰企业，在促进全省经济社会文化发展、推进全面改革、提升公共服务及信息化建设方面做出了积极贡献。</a:t>
            </a:r>
            <a:endParaRPr lang="zh-CN" altLang="en-US" sz="1100" dirty="0">
              <a:solidFill>
                <a:srgbClr val="15F2FA"/>
              </a:solidFill>
            </a:endParaRPr>
          </a:p>
          <a:p>
            <a:pPr algn="just"/>
            <a:r>
              <a:rPr lang="zh-CN" altLang="en-US" sz="1100" dirty="0">
                <a:solidFill>
                  <a:srgbClr val="15F2FA"/>
                </a:solidFill>
              </a:rPr>
              <a:t>四川广电网络电视接入用户超过1600万户，有线电视注册用户1300万户，双向网络覆盖1250万户，个人宽带与互动电视在线交费用户均突破300万户，个人宽带用户数居全国省级广电网络第一。四川广电网络对标信息技术发展前沿和用户需求变化趋势，紧跟社会综合治理现代化要求，正建成强大的区别于公共互联网的绿色安全、智能高速、移动泛在、普惠便捷的“广电净网”。</a:t>
            </a:r>
            <a:endParaRPr lang="zh-CN" altLang="en-US" sz="1100" dirty="0">
              <a:solidFill>
                <a:srgbClr val="15F2FA"/>
              </a:solidFill>
            </a:endParaRPr>
          </a:p>
        </p:txBody>
      </p:sp>
      <p:pic>
        <p:nvPicPr>
          <p:cNvPr id="6" name="图片 5" descr="四川广电Logo（白字）"/>
          <p:cNvPicPr>
            <a:picLocks noChangeAspect="1"/>
          </p:cNvPicPr>
          <p:nvPr/>
        </p:nvPicPr>
        <p:blipFill>
          <a:blip r:embed="rId1" cstate="print"/>
          <a:stretch>
            <a:fillRect/>
          </a:stretch>
        </p:blipFill>
        <p:spPr>
          <a:xfrm>
            <a:off x="6051882" y="2364778"/>
            <a:ext cx="1439545" cy="898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anim calcmode="lin" valueType="num">
                                      <p:cBhvr>
                                        <p:cTn id="12" dur="1000" fill="hold"/>
                                        <p:tgtEl>
                                          <p:spTgt spid="128"/>
                                        </p:tgtEl>
                                        <p:attrNameLst>
                                          <p:attrName>ppt_x</p:attrName>
                                        </p:attrNameLst>
                                      </p:cBhvr>
                                      <p:tavLst>
                                        <p:tav tm="0">
                                          <p:val>
                                            <p:strVal val="#ppt_x"/>
                                          </p:val>
                                        </p:tav>
                                        <p:tav tm="100000">
                                          <p:val>
                                            <p:strVal val="#ppt_x"/>
                                          </p:val>
                                        </p:tav>
                                      </p:tavLst>
                                    </p:anim>
                                    <p:anim calcmode="lin" valueType="num">
                                      <p:cBhvr>
                                        <p:cTn id="13" dur="1000" fill="hold"/>
                                        <p:tgtEl>
                                          <p:spTgt spid="12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 presetClass="entr" presetSubtype="3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500"/>
                                        <p:tgtEl>
                                          <p:spTgt spid="6"/>
                                        </p:tgtEl>
                                      </p:cBhvr>
                                    </p:animEffect>
                                  </p:childTnLst>
                                </p:cTn>
                              </p:par>
                            </p:childTnLst>
                          </p:cTn>
                        </p:par>
                        <p:par>
                          <p:cTn id="18" fill="hold">
                            <p:stCondLst>
                              <p:cond delay="1500"/>
                            </p:stCondLst>
                            <p:childTnLst>
                              <p:par>
                                <p:cTn id="19" presetID="4" presetClass="entr" presetSubtype="32" fill="hold" grpId="1" nodeType="afterEffect">
                                  <p:stCondLst>
                                    <p:cond delay="0"/>
                                  </p:stCondLst>
                                  <p:childTnLst>
                                    <p:set>
                                      <p:cBhvr>
                                        <p:cTn id="20" dur="1" fill="hold">
                                          <p:stCondLst>
                                            <p:cond delay="0"/>
                                          </p:stCondLst>
                                        </p:cTn>
                                        <p:tgtEl>
                                          <p:spTgt spid="202"/>
                                        </p:tgtEl>
                                        <p:attrNameLst>
                                          <p:attrName>style.visibility</p:attrName>
                                        </p:attrNameLst>
                                      </p:cBhvr>
                                      <p:to>
                                        <p:strVal val="visible"/>
                                      </p:to>
                                    </p:set>
                                    <p:animEffect transition="in" filter="box(out)">
                                      <p:cBhvr>
                                        <p:cTn id="21"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783393" y="423201"/>
            <a:ext cx="3476211" cy="646331"/>
          </a:xfrm>
          <a:prstGeom prst="rect">
            <a:avLst/>
          </a:prstGeom>
          <a:noFill/>
          <a:ln w="9525">
            <a:noFill/>
            <a:miter lim="800000"/>
          </a:ln>
        </p:spPr>
        <p:txBody>
          <a:bodyPr wrap="square">
            <a:spAutoFit/>
          </a:bodyPr>
          <a:lstStyle/>
          <a:p>
            <a:pPr algn="ctr"/>
            <a:r>
              <a:rPr lang="zh-CN" altLang="en-US" b="1" dirty="0" smtClean="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“十三五”战略规划及发展愿景</a:t>
            </a:r>
            <a:endParaRPr lang="en-US" altLang="zh-CN" b="1" dirty="0" smtClean="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a:p>
            <a:pPr algn="ctr"/>
            <a:endParaRPr lang="zh-CN" altLang="en-US" b="1"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5" name="组合 4"/>
          <p:cNvGrpSpPr/>
          <p:nvPr/>
        </p:nvGrpSpPr>
        <p:grpSpPr>
          <a:xfrm>
            <a:off x="394335" y="961390"/>
            <a:ext cx="8425180" cy="3828415"/>
            <a:chOff x="621" y="1514"/>
            <a:chExt cx="13268" cy="6029"/>
          </a:xfrm>
        </p:grpSpPr>
        <p:sp>
          <p:nvSpPr>
            <p:cNvPr id="62" name="Oval 38"/>
            <p:cNvSpPr>
              <a:spLocks noChangeAspect="1"/>
            </p:cNvSpPr>
            <p:nvPr/>
          </p:nvSpPr>
          <p:spPr>
            <a:xfrm>
              <a:off x="7952" y="1750"/>
              <a:ext cx="950" cy="951"/>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dirty="0">
                <a:solidFill>
                  <a:srgbClr val="15F2FA"/>
                </a:solidFill>
                <a:latin typeface="微软雅黑" panose="020B0503020204020204" charset="-122"/>
                <a:ea typeface="微软雅黑" panose="020B0503020204020204" charset="-122"/>
              </a:endParaRPr>
            </a:p>
          </p:txBody>
        </p:sp>
        <p:sp>
          <p:nvSpPr>
            <p:cNvPr id="63" name="Oval 39"/>
            <p:cNvSpPr>
              <a:spLocks noChangeAspect="1"/>
            </p:cNvSpPr>
            <p:nvPr/>
          </p:nvSpPr>
          <p:spPr>
            <a:xfrm>
              <a:off x="8073" y="1841"/>
              <a:ext cx="731" cy="732"/>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5F2FA"/>
                  </a:solidFill>
                  <a:latin typeface="微软雅黑" panose="020B0503020204020204" charset="-122"/>
                  <a:ea typeface="微软雅黑" panose="020B0503020204020204" charset="-122"/>
                </a:rPr>
                <a:t>1</a:t>
              </a:r>
              <a:endParaRPr lang="en-US" sz="2400" b="1" dirty="0">
                <a:solidFill>
                  <a:srgbClr val="15F2FA"/>
                </a:solidFill>
                <a:latin typeface="微软雅黑" panose="020B0503020204020204" charset="-122"/>
                <a:ea typeface="微软雅黑" panose="020B0503020204020204" charset="-122"/>
              </a:endParaRPr>
            </a:p>
          </p:txBody>
        </p:sp>
        <p:sp>
          <p:nvSpPr>
            <p:cNvPr id="65" name="Rectangle 3"/>
            <p:cNvSpPr txBox="1">
              <a:spLocks noChangeArrowheads="1"/>
            </p:cNvSpPr>
            <p:nvPr/>
          </p:nvSpPr>
          <p:spPr bwMode="auto">
            <a:xfrm flipH="1">
              <a:off x="9034" y="1904"/>
              <a:ext cx="3819" cy="507"/>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gn="just"/>
              <a:r>
                <a:rPr lang="zh-CN" altLang="en-US" sz="1200" b="1" dirty="0">
                  <a:solidFill>
                    <a:srgbClr val="15F2FA"/>
                  </a:solidFill>
                  <a:sym typeface="+mn-ea"/>
                </a:rPr>
                <a:t>政治性、公益性、产业性</a:t>
              </a:r>
              <a:endParaRPr lang="zh-CN" altLang="en-US" sz="1200" b="1" dirty="0">
                <a:solidFill>
                  <a:srgbClr val="15F2FA"/>
                </a:solidFill>
                <a:sym typeface="+mn-ea"/>
              </a:endParaRPr>
            </a:p>
          </p:txBody>
        </p:sp>
        <p:sp>
          <p:nvSpPr>
            <p:cNvPr id="8" name="Oval 38"/>
            <p:cNvSpPr>
              <a:spLocks noChangeAspect="1"/>
            </p:cNvSpPr>
            <p:nvPr/>
          </p:nvSpPr>
          <p:spPr>
            <a:xfrm>
              <a:off x="7962" y="3144"/>
              <a:ext cx="950" cy="951"/>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dirty="0">
                <a:solidFill>
                  <a:srgbClr val="15F2FA"/>
                </a:solidFill>
                <a:latin typeface="微软雅黑" panose="020B0503020204020204" charset="-122"/>
                <a:ea typeface="微软雅黑" panose="020B0503020204020204" charset="-122"/>
              </a:endParaRPr>
            </a:p>
          </p:txBody>
        </p:sp>
        <p:sp>
          <p:nvSpPr>
            <p:cNvPr id="9" name="Oval 39"/>
            <p:cNvSpPr>
              <a:spLocks noChangeAspect="1"/>
            </p:cNvSpPr>
            <p:nvPr/>
          </p:nvSpPr>
          <p:spPr>
            <a:xfrm>
              <a:off x="8083" y="3257"/>
              <a:ext cx="731" cy="732"/>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5F2FA"/>
                  </a:solidFill>
                  <a:latin typeface="微软雅黑" panose="020B0503020204020204" charset="-122"/>
                  <a:ea typeface="微软雅黑" panose="020B0503020204020204" charset="-122"/>
                </a:rPr>
                <a:t>2</a:t>
              </a:r>
              <a:endParaRPr lang="en-US" sz="2400" b="1" dirty="0">
                <a:solidFill>
                  <a:srgbClr val="15F2FA"/>
                </a:solidFill>
                <a:latin typeface="微软雅黑" panose="020B0503020204020204" charset="-122"/>
                <a:ea typeface="微软雅黑" panose="020B0503020204020204" charset="-122"/>
              </a:endParaRPr>
            </a:p>
          </p:txBody>
        </p:sp>
        <p:sp>
          <p:nvSpPr>
            <p:cNvPr id="10" name="Rectangle 3"/>
            <p:cNvSpPr txBox="1">
              <a:spLocks noChangeArrowheads="1"/>
            </p:cNvSpPr>
            <p:nvPr/>
          </p:nvSpPr>
          <p:spPr bwMode="auto">
            <a:xfrm flipH="1">
              <a:off x="9029" y="2905"/>
              <a:ext cx="4860" cy="1234"/>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gn="just"/>
              <a:r>
                <a:rPr lang="zh-CN" altLang="en-US" sz="1200" b="1" dirty="0">
                  <a:solidFill>
                    <a:srgbClr val="15F2FA"/>
                  </a:solidFill>
                  <a:sym typeface="+mn-ea"/>
                </a:rPr>
                <a:t>省委省政府建设文化强省，建设“高清四川 智慧广电”战略部署多项重点项目的实施主体。</a:t>
              </a:r>
              <a:endParaRPr lang="zh-CN" altLang="en-US" sz="1200" b="1" dirty="0">
                <a:solidFill>
                  <a:srgbClr val="15F2FA"/>
                </a:solidFill>
                <a:sym typeface="+mn-ea"/>
              </a:endParaRPr>
            </a:p>
          </p:txBody>
        </p:sp>
        <p:sp>
          <p:nvSpPr>
            <p:cNvPr id="12" name="Oval 38"/>
            <p:cNvSpPr>
              <a:spLocks noChangeAspect="1"/>
            </p:cNvSpPr>
            <p:nvPr/>
          </p:nvSpPr>
          <p:spPr>
            <a:xfrm>
              <a:off x="7990" y="4641"/>
              <a:ext cx="945" cy="96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dirty="0">
                <a:solidFill>
                  <a:srgbClr val="15F2FA"/>
                </a:solidFill>
                <a:latin typeface="微软雅黑" panose="020B0503020204020204" charset="-122"/>
                <a:ea typeface="微软雅黑" panose="020B0503020204020204" charset="-122"/>
              </a:endParaRPr>
            </a:p>
          </p:txBody>
        </p:sp>
        <p:sp>
          <p:nvSpPr>
            <p:cNvPr id="13" name="Oval 39"/>
            <p:cNvSpPr>
              <a:spLocks noChangeAspect="1"/>
            </p:cNvSpPr>
            <p:nvPr/>
          </p:nvSpPr>
          <p:spPr>
            <a:xfrm>
              <a:off x="8092" y="4756"/>
              <a:ext cx="727" cy="743"/>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5F2FA"/>
                  </a:solidFill>
                  <a:latin typeface="微软雅黑" panose="020B0503020204020204" charset="-122"/>
                  <a:ea typeface="微软雅黑" panose="020B0503020204020204" charset="-122"/>
                </a:rPr>
                <a:t>3</a:t>
              </a:r>
              <a:endParaRPr lang="en-US" sz="2400" b="1" dirty="0">
                <a:solidFill>
                  <a:srgbClr val="15F2FA"/>
                </a:solidFill>
                <a:latin typeface="微软雅黑" panose="020B0503020204020204" charset="-122"/>
                <a:ea typeface="微软雅黑" panose="020B0503020204020204" charset="-122"/>
              </a:endParaRPr>
            </a:p>
          </p:txBody>
        </p:sp>
        <p:sp>
          <p:nvSpPr>
            <p:cNvPr id="14" name="Rectangle 3"/>
            <p:cNvSpPr txBox="1">
              <a:spLocks noChangeArrowheads="1"/>
            </p:cNvSpPr>
            <p:nvPr/>
          </p:nvSpPr>
          <p:spPr bwMode="auto">
            <a:xfrm flipH="1">
              <a:off x="9047" y="4259"/>
              <a:ext cx="4843" cy="1598"/>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gn="just"/>
              <a:r>
                <a:rPr lang="zh-CN" altLang="en-US" sz="1200" b="1" dirty="0">
                  <a:solidFill>
                    <a:srgbClr val="15F2FA"/>
                  </a:solidFill>
                  <a:sym typeface="+mn-ea"/>
                </a:rPr>
                <a:t>全产业链多维度布局融合、跨界发展，深度融入经济社会文化生活各领域，打造平台共享、网络智能、服务多元、发展协同的智慧广电网络生态体系。</a:t>
              </a:r>
              <a:endParaRPr lang="zh-CN" altLang="en-US" sz="1200" b="1" dirty="0">
                <a:solidFill>
                  <a:srgbClr val="15F2FA"/>
                </a:solidFill>
                <a:sym typeface="+mn-ea"/>
              </a:endParaRPr>
            </a:p>
          </p:txBody>
        </p:sp>
        <p:sp>
          <p:nvSpPr>
            <p:cNvPr id="16" name="Oval 38"/>
            <p:cNvSpPr>
              <a:spLocks noChangeAspect="1"/>
            </p:cNvSpPr>
            <p:nvPr/>
          </p:nvSpPr>
          <p:spPr>
            <a:xfrm>
              <a:off x="7974" y="6259"/>
              <a:ext cx="950" cy="951"/>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dirty="0">
                <a:solidFill>
                  <a:srgbClr val="15F2FA"/>
                </a:solidFill>
                <a:latin typeface="微软雅黑" panose="020B0503020204020204" charset="-122"/>
                <a:ea typeface="微软雅黑" panose="020B0503020204020204" charset="-122"/>
              </a:endParaRPr>
            </a:p>
          </p:txBody>
        </p:sp>
        <p:sp>
          <p:nvSpPr>
            <p:cNvPr id="17" name="Oval 39"/>
            <p:cNvSpPr>
              <a:spLocks noChangeAspect="1"/>
            </p:cNvSpPr>
            <p:nvPr/>
          </p:nvSpPr>
          <p:spPr>
            <a:xfrm>
              <a:off x="8068" y="6390"/>
              <a:ext cx="731" cy="732"/>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5F2FA"/>
                  </a:solidFill>
                  <a:latin typeface="微软雅黑" panose="020B0503020204020204" charset="-122"/>
                  <a:ea typeface="微软雅黑" panose="020B0503020204020204" charset="-122"/>
                </a:rPr>
                <a:t>4</a:t>
              </a:r>
              <a:endParaRPr lang="en-US" sz="2400" b="1" dirty="0">
                <a:solidFill>
                  <a:srgbClr val="15F2FA"/>
                </a:solidFill>
                <a:latin typeface="微软雅黑" panose="020B0503020204020204" charset="-122"/>
                <a:ea typeface="微软雅黑" panose="020B0503020204020204" charset="-122"/>
              </a:endParaRPr>
            </a:p>
          </p:txBody>
        </p:sp>
        <p:sp>
          <p:nvSpPr>
            <p:cNvPr id="18" name="Rectangle 3"/>
            <p:cNvSpPr txBox="1">
              <a:spLocks noChangeArrowheads="1"/>
            </p:cNvSpPr>
            <p:nvPr/>
          </p:nvSpPr>
          <p:spPr bwMode="auto">
            <a:xfrm flipH="1">
              <a:off x="9029" y="5945"/>
              <a:ext cx="4859" cy="1598"/>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gn="just"/>
              <a:r>
                <a:rPr lang="zh-CN" altLang="en-US" sz="1200" b="1" dirty="0">
                  <a:solidFill>
                    <a:srgbClr val="15F2FA"/>
                  </a:solidFill>
                  <a:sym typeface="+mn-ea"/>
                </a:rPr>
                <a:t>视频专家地位凸显，特色文化产品跨界跨域发展，规模化运营，从综合信息运营商向综合传媒演进，成为全国一流、行业领先的全业务传媒集团。</a:t>
              </a:r>
              <a:r>
                <a:rPr lang="zh-CN" altLang="en-US" b="1" dirty="0">
                  <a:solidFill>
                    <a:srgbClr val="15F2FA"/>
                  </a:solidFill>
                  <a:sym typeface="+mn-ea"/>
                </a:rPr>
                <a:t> </a:t>
              </a:r>
              <a:endParaRPr lang="zh-CN" altLang="en-US" b="1" dirty="0">
                <a:solidFill>
                  <a:srgbClr val="15F2FA"/>
                </a:solidFill>
              </a:endParaRPr>
            </a:p>
          </p:txBody>
        </p:sp>
        <p:pic>
          <p:nvPicPr>
            <p:cNvPr id="59" name="图片 58" descr="QQ图片20171229155354"/>
            <p:cNvPicPr>
              <a:picLocks noChangeAspect="1"/>
            </p:cNvPicPr>
            <p:nvPr/>
          </p:nvPicPr>
          <p:blipFill>
            <a:blip r:embed="rId1" cstate="print"/>
            <a:stretch>
              <a:fillRect/>
            </a:stretch>
          </p:blipFill>
          <p:spPr>
            <a:xfrm>
              <a:off x="4243" y="1514"/>
              <a:ext cx="3193" cy="2128"/>
            </a:xfrm>
            <a:prstGeom prst="rect">
              <a:avLst/>
            </a:prstGeom>
          </p:spPr>
        </p:pic>
        <p:pic>
          <p:nvPicPr>
            <p:cNvPr id="60" name="图片 59" descr="QQ图片20171229155404"/>
            <p:cNvPicPr>
              <a:picLocks noChangeAspect="1"/>
            </p:cNvPicPr>
            <p:nvPr/>
          </p:nvPicPr>
          <p:blipFill>
            <a:blip r:embed="rId2" cstate="print"/>
            <a:srcRect t="3960" b="38685"/>
            <a:stretch>
              <a:fillRect/>
            </a:stretch>
          </p:blipFill>
          <p:spPr>
            <a:xfrm>
              <a:off x="752" y="4655"/>
              <a:ext cx="6684" cy="2390"/>
            </a:xfrm>
            <a:prstGeom prst="rect">
              <a:avLst/>
            </a:prstGeom>
          </p:spPr>
        </p:pic>
        <p:sp>
          <p:nvSpPr>
            <p:cNvPr id="66" name="Rectangle 3"/>
            <p:cNvSpPr txBox="1">
              <a:spLocks noChangeArrowheads="1"/>
            </p:cNvSpPr>
            <p:nvPr/>
          </p:nvSpPr>
          <p:spPr bwMode="auto">
            <a:xfrm>
              <a:off x="4124" y="3633"/>
              <a:ext cx="3363" cy="1016"/>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nSpc>
                  <a:spcPct val="150000"/>
                </a:lnSpc>
              </a:pPr>
              <a:r>
                <a:rPr altLang="zh-CN" sz="800" dirty="0">
                  <a:solidFill>
                    <a:srgbClr val="15F2FA"/>
                  </a:solidFill>
                  <a:cs typeface="Meiryo" panose="020B0604030504040204" pitchFamily="34" charset="-128"/>
                  <a:sym typeface="+mn-ea"/>
                </a:rPr>
                <a:t>2016</a:t>
              </a:r>
              <a:r>
                <a:rPr lang="zh-CN" altLang="zh-CN" sz="800" dirty="0">
                  <a:solidFill>
                    <a:srgbClr val="15F2FA"/>
                  </a:solidFill>
                  <a:cs typeface="Meiryo" panose="020B0604030504040204" pitchFamily="34" charset="-128"/>
                  <a:sym typeface="+mn-ea"/>
                </a:rPr>
                <a:t>年</a:t>
              </a:r>
              <a:r>
                <a:rPr altLang="zh-CN" sz="800" dirty="0">
                  <a:solidFill>
                    <a:srgbClr val="15F2FA"/>
                  </a:solidFill>
                  <a:cs typeface="Meiryo" panose="020B0604030504040204" pitchFamily="34" charset="-128"/>
                  <a:sym typeface="+mn-ea"/>
                </a:rPr>
                <a:t>12</a:t>
              </a:r>
              <a:r>
                <a:rPr lang="zh-CN" altLang="en-US" sz="800" dirty="0">
                  <a:solidFill>
                    <a:srgbClr val="15F2FA"/>
                  </a:solidFill>
                  <a:cs typeface="Meiryo" panose="020B0604030504040204" pitchFamily="34" charset="-128"/>
                  <a:sym typeface="+mn-ea"/>
                </a:rPr>
                <a:t>月</a:t>
              </a:r>
              <a:r>
                <a:rPr altLang="zh-CN" sz="800" dirty="0">
                  <a:solidFill>
                    <a:srgbClr val="15F2FA"/>
                  </a:solidFill>
                  <a:cs typeface="Meiryo" panose="020B0604030504040204" pitchFamily="34" charset="-128"/>
                  <a:sym typeface="+mn-ea"/>
                </a:rPr>
                <a:t>8</a:t>
              </a:r>
              <a:r>
                <a:rPr lang="zh-CN" altLang="en-US" sz="800" dirty="0">
                  <a:solidFill>
                    <a:srgbClr val="15F2FA"/>
                  </a:solidFill>
                  <a:cs typeface="Meiryo" panose="020B0604030504040204" pitchFamily="34" charset="-128"/>
                  <a:sym typeface="+mn-ea"/>
                </a:rPr>
                <a:t>日，</a:t>
              </a:r>
              <a:r>
                <a:rPr lang="zh-CN" altLang="en-US" sz="800" dirty="0">
                  <a:solidFill>
                    <a:srgbClr val="15F2FA"/>
                  </a:solidFill>
                </a:rPr>
                <a:t>中宣部副部长、国家新闻出版广电总局局长、中央电视台台长聂辰席到公司调研。</a:t>
              </a:r>
              <a:endParaRPr lang="zh-CN" altLang="en-US" sz="800" dirty="0">
                <a:solidFill>
                  <a:srgbClr val="15F2FA"/>
                </a:solidFill>
              </a:endParaRPr>
            </a:p>
          </p:txBody>
        </p:sp>
        <p:sp>
          <p:nvSpPr>
            <p:cNvPr id="69" name="Rectangle 3"/>
            <p:cNvSpPr txBox="1">
              <a:spLocks noChangeArrowheads="1"/>
            </p:cNvSpPr>
            <p:nvPr/>
          </p:nvSpPr>
          <p:spPr bwMode="auto">
            <a:xfrm>
              <a:off x="621" y="7055"/>
              <a:ext cx="6685" cy="434"/>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nSpc>
                  <a:spcPct val="150000"/>
                </a:lnSpc>
              </a:pPr>
              <a:r>
                <a:rPr altLang="zh-CN" sz="800" dirty="0">
                  <a:solidFill>
                    <a:srgbClr val="15F2FA"/>
                  </a:solidFill>
                  <a:cs typeface="Meiryo" panose="020B0604030504040204" pitchFamily="34" charset="-128"/>
                  <a:sym typeface="+mn-ea"/>
                </a:rPr>
                <a:t>2016</a:t>
              </a:r>
              <a:r>
                <a:rPr lang="zh-CN" altLang="en-US" sz="800" dirty="0">
                  <a:solidFill>
                    <a:srgbClr val="15F2FA"/>
                  </a:solidFill>
                  <a:cs typeface="Meiryo" panose="020B0604030504040204" pitchFamily="34" charset="-128"/>
                  <a:sym typeface="+mn-ea"/>
                </a:rPr>
                <a:t>年</a:t>
              </a:r>
              <a:r>
                <a:rPr altLang="zh-CN" sz="800" dirty="0">
                  <a:solidFill>
                    <a:srgbClr val="15F2FA"/>
                  </a:solidFill>
                  <a:cs typeface="Meiryo" panose="020B0604030504040204" pitchFamily="34" charset="-128"/>
                  <a:sym typeface="+mn-ea"/>
                </a:rPr>
                <a:t>6</a:t>
              </a:r>
              <a:r>
                <a:rPr lang="zh-CN" altLang="en-US" sz="800" dirty="0">
                  <a:solidFill>
                    <a:srgbClr val="15F2FA"/>
                  </a:solidFill>
                  <a:cs typeface="Meiryo" panose="020B0604030504040204" pitchFamily="34" charset="-128"/>
                  <a:sym typeface="+mn-ea"/>
                </a:rPr>
                <a:t>月</a:t>
              </a:r>
              <a:r>
                <a:rPr altLang="zh-CN" sz="800" dirty="0">
                  <a:solidFill>
                    <a:srgbClr val="15F2FA"/>
                  </a:solidFill>
                  <a:cs typeface="Meiryo" panose="020B0604030504040204" pitchFamily="34" charset="-128"/>
                  <a:sym typeface="+mn-ea"/>
                </a:rPr>
                <a:t>12</a:t>
              </a:r>
              <a:r>
                <a:rPr lang="zh-CN" altLang="en-US" sz="800" dirty="0">
                  <a:solidFill>
                    <a:srgbClr val="15F2FA"/>
                  </a:solidFill>
                  <a:cs typeface="Meiryo" panose="020B0604030504040204" pitchFamily="34" charset="-128"/>
                  <a:sym typeface="+mn-ea"/>
                </a:rPr>
                <a:t>日，</a:t>
              </a:r>
              <a:r>
                <a:rPr lang="zh-CN" altLang="en-US" sz="800" dirty="0">
                  <a:solidFill>
                    <a:srgbClr val="15F2FA"/>
                  </a:solidFill>
                </a:rPr>
                <a:t>省委常委、宣传部部长甘霖深入公司调研</a:t>
              </a:r>
              <a:r>
                <a:rPr lang="zh-CN" altLang="en-US" sz="800">
                  <a:solidFill>
                    <a:srgbClr val="15F2FA"/>
                  </a:solidFill>
                </a:rPr>
                <a:t>指导</a:t>
              </a:r>
              <a:r>
                <a:rPr lang="zh-CN" altLang="en-US" sz="800" smtClean="0">
                  <a:solidFill>
                    <a:srgbClr val="15F2FA"/>
                  </a:solidFill>
                </a:rPr>
                <a:t>工作。</a:t>
              </a:r>
              <a:endParaRPr lang="zh-CN" altLang="en-US" sz="800" dirty="0">
                <a:solidFill>
                  <a:srgbClr val="15F2FA"/>
                </a:solidFill>
              </a:endParaRPr>
            </a:p>
          </p:txBody>
        </p:sp>
        <p:pic>
          <p:nvPicPr>
            <p:cNvPr id="3" name="图片 2" descr="20171106_104112"/>
            <p:cNvPicPr>
              <a:picLocks noChangeAspect="1"/>
            </p:cNvPicPr>
            <p:nvPr/>
          </p:nvPicPr>
          <p:blipFill>
            <a:blip r:embed="rId3"/>
            <a:srcRect l="19616" t="14964" r="4961" b="9804"/>
            <a:stretch>
              <a:fillRect/>
            </a:stretch>
          </p:blipFill>
          <p:spPr>
            <a:xfrm>
              <a:off x="766" y="1514"/>
              <a:ext cx="3328" cy="2128"/>
            </a:xfrm>
            <a:prstGeom prst="rect">
              <a:avLst/>
            </a:prstGeom>
          </p:spPr>
        </p:pic>
        <p:sp>
          <p:nvSpPr>
            <p:cNvPr id="4" name="Rectangle 3"/>
            <p:cNvSpPr txBox="1">
              <a:spLocks noChangeArrowheads="1"/>
            </p:cNvSpPr>
            <p:nvPr/>
          </p:nvSpPr>
          <p:spPr bwMode="auto">
            <a:xfrm>
              <a:off x="752" y="3625"/>
              <a:ext cx="3363" cy="1016"/>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nSpc>
                  <a:spcPct val="150000"/>
                </a:lnSpc>
              </a:pPr>
              <a:r>
                <a:rPr altLang="zh-CN" sz="800" dirty="0">
                  <a:solidFill>
                    <a:srgbClr val="15F2FA"/>
                  </a:solidFill>
                  <a:cs typeface="Meiryo" panose="020B0604030504040204" pitchFamily="34" charset="-128"/>
                  <a:sym typeface="+mn-ea"/>
                </a:rPr>
                <a:t>201</a:t>
              </a:r>
              <a:r>
                <a:rPr lang="en-US" sz="800" dirty="0">
                  <a:solidFill>
                    <a:srgbClr val="15F2FA"/>
                  </a:solidFill>
                  <a:cs typeface="Meiryo" panose="020B0604030504040204" pitchFamily="34" charset="-128"/>
                  <a:sym typeface="+mn-ea"/>
                </a:rPr>
                <a:t>7</a:t>
              </a:r>
              <a:r>
                <a:rPr lang="zh-CN" altLang="zh-CN" sz="800" dirty="0">
                  <a:solidFill>
                    <a:srgbClr val="15F2FA"/>
                  </a:solidFill>
                  <a:cs typeface="Meiryo" panose="020B0604030504040204" pitchFamily="34" charset="-128"/>
                  <a:sym typeface="+mn-ea"/>
                </a:rPr>
                <a:t>年</a:t>
              </a:r>
              <a:r>
                <a:rPr lang="zh-CN" altLang="en-US" sz="800" dirty="0">
                  <a:solidFill>
                    <a:srgbClr val="15F2FA"/>
                  </a:solidFill>
                </a:rPr>
                <a:t>第十四届四川电视节，国务院副总理 刘延东到公司展位，听取公司领导的工作汇报并作出</a:t>
              </a:r>
              <a:r>
                <a:rPr lang="zh-CN" altLang="en-US" sz="800" dirty="0" smtClean="0">
                  <a:solidFill>
                    <a:srgbClr val="15F2FA"/>
                  </a:solidFill>
                </a:rPr>
                <a:t>指示。</a:t>
              </a:r>
              <a:endParaRPr lang="zh-CN" altLang="en-US" sz="800" dirty="0">
                <a:solidFill>
                  <a:srgbClr val="15F2FA"/>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原创设计师QQ598969553           _1"/>
          <p:cNvSpPr/>
          <p:nvPr/>
        </p:nvSpPr>
        <p:spPr>
          <a:xfrm>
            <a:off x="-1" y="-185"/>
            <a:ext cx="9144001" cy="5143500"/>
          </a:xfrm>
          <a:prstGeom prst="rect">
            <a:avLst/>
          </a:prstGeom>
          <a:gradFill flip="none" rotWithShape="1">
            <a:gsLst>
              <a:gs pos="0">
                <a:srgbClr val="11597E"/>
              </a:gs>
              <a:gs pos="74000">
                <a:srgbClr val="1E306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原创设计师QQ598969553           _2"/>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Effect>
                      <a14:colorTemperature colorTemp="7200"/>
                    </a14:imgEffect>
                    <a14:imgEffect>
                      <a14:saturation sat="200000"/>
                    </a14:imgEffect>
                  </a14:imgLayer>
                </a14:imgProps>
              </a:ext>
            </a:extLst>
          </a:blip>
          <a:stretch>
            <a:fillRect/>
          </a:stretch>
        </p:blipFill>
        <p:spPr>
          <a:xfrm>
            <a:off x="-397" y="2870834"/>
            <a:ext cx="9144793" cy="2272481"/>
          </a:xfrm>
          <a:prstGeom prst="rect">
            <a:avLst/>
          </a:prstGeom>
        </p:spPr>
      </p:pic>
      <p:sp>
        <p:nvSpPr>
          <p:cNvPr id="10" name="TextBox 13"/>
          <p:cNvSpPr txBox="1"/>
          <p:nvPr/>
        </p:nvSpPr>
        <p:spPr>
          <a:xfrm>
            <a:off x="1586209" y="2365768"/>
            <a:ext cx="5870744" cy="780214"/>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70" dirty="0" smtClean="0">
                <a:solidFill>
                  <a:srgbClr val="15F2FA"/>
                </a:solidFill>
                <a:latin typeface="微软雅黑" panose="020B0503020204020204" charset="-122"/>
                <a:ea typeface="微软雅黑" panose="020B0503020204020204" charset="-122"/>
              </a:rPr>
              <a:t>广电网络资</a:t>
            </a:r>
            <a:r>
              <a:rPr lang="zh-CN" altLang="en-US" sz="4470" dirty="0">
                <a:solidFill>
                  <a:srgbClr val="15F2FA"/>
                </a:solidFill>
                <a:latin typeface="微软雅黑" panose="020B0503020204020204" charset="-122"/>
                <a:ea typeface="微软雅黑" panose="020B0503020204020204" charset="-122"/>
              </a:rPr>
              <a:t>源优势</a:t>
            </a:r>
            <a:endParaRPr lang="zh-CN" altLang="en-US" sz="4470" dirty="0">
              <a:solidFill>
                <a:srgbClr val="15F2FA"/>
              </a:solidFill>
              <a:latin typeface="微软雅黑" panose="020B0503020204020204" charset="-122"/>
              <a:ea typeface="微软雅黑" panose="020B0503020204020204" charset="-122"/>
            </a:endParaRPr>
          </a:p>
        </p:txBody>
      </p:sp>
      <p:sp>
        <p:nvSpPr>
          <p:cNvPr id="12" name="Oval 5"/>
          <p:cNvSpPr>
            <a:spLocks noChangeArrowheads="1"/>
          </p:cNvSpPr>
          <p:nvPr/>
        </p:nvSpPr>
        <p:spPr bwMode="auto">
          <a:xfrm>
            <a:off x="3781679" y="715900"/>
            <a:ext cx="1480264" cy="1486514"/>
          </a:xfrm>
          <a:prstGeom prst="ellipse">
            <a:avLst/>
          </a:prstGeom>
          <a:solidFill>
            <a:srgbClr val="15F2FA"/>
          </a:solidFill>
          <a:ln w="9525" cap="flat" cmpd="sng" algn="ctr">
            <a:noFill/>
            <a:prstDash val="solid"/>
            <a:round/>
            <a:headEnd type="none" w="med" len="med"/>
            <a:tailEnd type="none" w="med" len="med"/>
          </a:ln>
          <a:effectLst/>
        </p:spPr>
        <p:txBody>
          <a:bodyPr vert="horz" wrap="square" lIns="68132" tIns="34066" rIns="68132" bIns="34066" numCol="1" rtlCol="0" anchor="t" anchorCtr="0" compatLnSpc="1"/>
          <a:lstStyle/>
          <a:p>
            <a:endParaRPr lang="zh-CN" altLang="en-US" sz="960">
              <a:solidFill>
                <a:schemeClr val="bg1"/>
              </a:solidFill>
              <a:latin typeface="微软雅黑" panose="020B0503020204020204" charset="-122"/>
              <a:ea typeface="微软雅黑" panose="020B0503020204020204" charset="-122"/>
            </a:endParaRPr>
          </a:p>
        </p:txBody>
      </p:sp>
      <p:sp>
        <p:nvSpPr>
          <p:cNvPr id="13" name="Freeform 8"/>
          <p:cNvSpPr/>
          <p:nvPr/>
        </p:nvSpPr>
        <p:spPr bwMode="auto">
          <a:xfrm>
            <a:off x="3708761" y="1475085"/>
            <a:ext cx="1626101" cy="82294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15F2FA"/>
            </a:solidFill>
            <a:prstDash val="dash"/>
            <a:round/>
          </a:ln>
        </p:spPr>
        <p:txBody>
          <a:bodyPr/>
          <a:lstStyle/>
          <a:p>
            <a:endParaRPr lang="zh-CN" altLang="en-US" sz="960">
              <a:solidFill>
                <a:schemeClr val="bg1"/>
              </a:solidFill>
              <a:latin typeface="微软雅黑" panose="020B0503020204020204" charset="-122"/>
              <a:ea typeface="微软雅黑" panose="020B0503020204020204" charset="-122"/>
            </a:endParaRPr>
          </a:p>
        </p:txBody>
      </p:sp>
      <p:sp>
        <p:nvSpPr>
          <p:cNvPr id="14" name="Oval 9"/>
          <p:cNvSpPr>
            <a:spLocks noChangeArrowheads="1"/>
          </p:cNvSpPr>
          <p:nvPr/>
        </p:nvSpPr>
        <p:spPr bwMode="auto">
          <a:xfrm>
            <a:off x="5288240" y="1447591"/>
            <a:ext cx="91670" cy="91670"/>
          </a:xfrm>
          <a:prstGeom prst="ellipse">
            <a:avLst/>
          </a:prstGeom>
          <a:solidFill>
            <a:schemeClr val="bg2"/>
          </a:solidFill>
          <a:ln>
            <a:noFill/>
          </a:ln>
        </p:spPr>
        <p:txBody>
          <a:bodyPr/>
          <a:lstStyle/>
          <a:p>
            <a:endParaRPr lang="zh-CN" altLang="en-US" sz="960">
              <a:solidFill>
                <a:schemeClr val="bg1"/>
              </a:solidFill>
              <a:latin typeface="微软雅黑" panose="020B0503020204020204" charset="-122"/>
              <a:ea typeface="微软雅黑" panose="020B0503020204020204" charset="-122"/>
            </a:endParaRPr>
          </a:p>
        </p:txBody>
      </p:sp>
      <p:sp>
        <p:nvSpPr>
          <p:cNvPr id="15" name="Oval 10"/>
          <p:cNvSpPr>
            <a:spLocks noChangeArrowheads="1"/>
          </p:cNvSpPr>
          <p:nvPr/>
        </p:nvSpPr>
        <p:spPr bwMode="auto">
          <a:xfrm>
            <a:off x="3667844" y="1447591"/>
            <a:ext cx="90630" cy="91670"/>
          </a:xfrm>
          <a:prstGeom prst="ellipse">
            <a:avLst/>
          </a:prstGeom>
          <a:solidFill>
            <a:schemeClr val="bg2"/>
          </a:solidFill>
          <a:ln>
            <a:noFill/>
          </a:ln>
        </p:spPr>
        <p:txBody>
          <a:bodyPr/>
          <a:lstStyle/>
          <a:p>
            <a:endParaRPr lang="zh-CN" altLang="en-US" sz="960">
              <a:solidFill>
                <a:schemeClr val="bg1"/>
              </a:solidFill>
              <a:latin typeface="微软雅黑" panose="020B0503020204020204" charset="-122"/>
              <a:ea typeface="微软雅黑" panose="020B0503020204020204" charset="-122"/>
            </a:endParaRPr>
          </a:p>
        </p:txBody>
      </p:sp>
      <p:sp>
        <p:nvSpPr>
          <p:cNvPr id="16" name="TextBox 13"/>
          <p:cNvSpPr txBox="1">
            <a:spLocks noChangeArrowheads="1"/>
          </p:cNvSpPr>
          <p:nvPr/>
        </p:nvSpPr>
        <p:spPr bwMode="auto">
          <a:xfrm>
            <a:off x="3889702" y="939356"/>
            <a:ext cx="1263758" cy="1129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6750" b="1" dirty="0">
                <a:solidFill>
                  <a:schemeClr val="bg1"/>
                </a:solidFill>
                <a:latin typeface="微软雅黑" panose="020B0503020204020204" charset="-122"/>
                <a:ea typeface="微软雅黑" panose="020B0503020204020204" charset="-122"/>
              </a:rPr>
              <a:t>2</a:t>
            </a:r>
            <a:endParaRPr lang="en-US" altLang="en-US" sz="675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300" fill="hold"/>
                                        <p:tgtEl>
                                          <p:spTgt spid="16"/>
                                        </p:tgtEl>
                                        <p:attrNameLst>
                                          <p:attrName>ppt_w</p:attrName>
                                        </p:attrNameLst>
                                      </p:cBhvr>
                                      <p:tavLst>
                                        <p:tav tm="0">
                                          <p:val>
                                            <p:fltVal val="0"/>
                                          </p:val>
                                        </p:tav>
                                        <p:tav tm="100000">
                                          <p:val>
                                            <p:strVal val="#ppt_w"/>
                                          </p:val>
                                        </p:tav>
                                      </p:tavLst>
                                    </p:anim>
                                    <p:anim calcmode="lin" valueType="num">
                                      <p:cBhvr>
                                        <p:cTn id="12" dur="300" fill="hold"/>
                                        <p:tgtEl>
                                          <p:spTgt spid="16"/>
                                        </p:tgtEl>
                                        <p:attrNameLst>
                                          <p:attrName>ppt_h</p:attrName>
                                        </p:attrNameLst>
                                      </p:cBhvr>
                                      <p:tavLst>
                                        <p:tav tm="0">
                                          <p:val>
                                            <p:fltVal val="0"/>
                                          </p:val>
                                        </p:tav>
                                        <p:tav tm="100000">
                                          <p:val>
                                            <p:strVal val="#ppt_h"/>
                                          </p:val>
                                        </p:tav>
                                      </p:tavLst>
                                    </p:anim>
                                    <p:anim calcmode="lin" valueType="num">
                                      <p:cBhvr>
                                        <p:cTn id="13" dur="300" fill="hold"/>
                                        <p:tgtEl>
                                          <p:spTgt spid="16"/>
                                        </p:tgtEl>
                                        <p:attrNameLst>
                                          <p:attrName>style.rotation</p:attrName>
                                        </p:attrNameLst>
                                      </p:cBhvr>
                                      <p:tavLst>
                                        <p:tav tm="0">
                                          <p:val>
                                            <p:fltVal val="90"/>
                                          </p:val>
                                        </p:tav>
                                        <p:tav tm="100000">
                                          <p:val>
                                            <p:fltVal val="0"/>
                                          </p:val>
                                        </p:tav>
                                      </p:tavLst>
                                    </p:anim>
                                    <p:animEffect transition="in" filter="fade">
                                      <p:cBhvr>
                                        <p:cTn id="14" dur="300"/>
                                        <p:tgtEl>
                                          <p:spTgt spid="16"/>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1500"/>
                            </p:stCondLst>
                            <p:childTnLst>
                              <p:par>
                                <p:cTn id="22" presetID="37" presetClass="path" presetSubtype="0" accel="50000" decel="50000" fill="hold" grpId="1" nodeType="afterEffect">
                                  <p:stCondLst>
                                    <p:cond delay="0"/>
                                  </p:stCondLst>
                                  <p:childTnLst>
                                    <p:animMotion origin="layout" path="M -3.33333E-6 2.22222E-6 L -0.00312 0.04328 L -0.01614 0.09305 C -0.02422 0.10926 -0.03776 0.13009 -0.05 0.14097 C -0.06198 0.15208 -0.07382 0.16018 -0.08776 0.15949 C -0.10755 0.15949 -0.12174 0.14815 -0.13359 0.13773 C -0.14557 0.12731 -0.15299 0.11203 -0.15976 0.09676 L -0.17461 0.04629 L -0.17955 2.22222E-6 " pathEditMode="relative" rAng="0" ptsTypes="AAAAAAAAA">
                                      <p:cBhvr>
                                        <p:cTn id="23" dur="1000" spd="-99900" fill="hold"/>
                                        <p:tgtEl>
                                          <p:spTgt spid="14"/>
                                        </p:tgtEl>
                                        <p:attrNameLst>
                                          <p:attrName>ppt_x</p:attrName>
                                          <p:attrName>ppt_y</p:attrName>
                                        </p:attrNameLst>
                                      </p:cBhvr>
                                      <p:rCtr x="-8984" y="7963"/>
                                    </p:animMotion>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600"/>
                                        <p:tgtEl>
                                          <p:spTgt spid="10"/>
                                        </p:tgtEl>
                                      </p:cBhvr>
                                    </p:animEffect>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ldLvl="0" animBg="1" autoUpdateAnimBg="0"/>
      <p:bldP spid="13" grpId="0" bldLvl="0" animBg="1"/>
      <p:bldP spid="14" grpId="0" bldLvl="0" animBg="1" autoUpdateAnimBg="0"/>
      <p:bldP spid="14" grpId="1" bldLvl="0" animBg="1" autoUpdateAnimBg="0"/>
      <p:bldP spid="15" grpId="0" bldLvl="0" animBg="1" autoUpdateAnimBg="0"/>
      <p:bldP spid="1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113008" y="423201"/>
            <a:ext cx="2917984" cy="369332"/>
          </a:xfrm>
          <a:prstGeom prst="rect">
            <a:avLst/>
          </a:prstGeom>
          <a:noFill/>
          <a:ln w="9525">
            <a:noFill/>
            <a:miter lim="800000"/>
          </a:ln>
        </p:spPr>
        <p:txBody>
          <a:bodyPr wrap="square">
            <a:spAutoFit/>
          </a:bodyPr>
          <a:lstStyle/>
          <a:p>
            <a:pPr algn="ctr"/>
            <a:r>
              <a:rPr lang="zh-CN" altLang="en-US" b="1" dirty="0" smtClean="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广电网络资源优势</a:t>
            </a:r>
            <a:endParaRPr lang="zh-CN" altLang="en-US" b="1"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1" name="组合 10"/>
          <p:cNvGrpSpPr/>
          <p:nvPr/>
        </p:nvGrpSpPr>
        <p:grpSpPr>
          <a:xfrm>
            <a:off x="424180" y="1129030"/>
            <a:ext cx="8510270" cy="3546475"/>
            <a:chOff x="668" y="1778"/>
            <a:chExt cx="13402" cy="5585"/>
          </a:xfrm>
        </p:grpSpPr>
        <p:grpSp>
          <p:nvGrpSpPr>
            <p:cNvPr id="61" name="组合 60"/>
            <p:cNvGrpSpPr/>
            <p:nvPr/>
          </p:nvGrpSpPr>
          <p:grpSpPr>
            <a:xfrm>
              <a:off x="800" y="1892"/>
              <a:ext cx="6637" cy="1955"/>
              <a:chOff x="7192650" y="1794095"/>
              <a:chExt cx="5618965" cy="1655233"/>
            </a:xfrm>
          </p:grpSpPr>
          <p:sp>
            <p:nvSpPr>
              <p:cNvPr id="62" name="Oval 38"/>
              <p:cNvSpPr>
                <a:spLocks noChangeAspect="1"/>
              </p:cNvSpPr>
              <p:nvPr/>
            </p:nvSpPr>
            <p:spPr>
              <a:xfrm>
                <a:off x="7192650" y="1872615"/>
                <a:ext cx="804661" cy="805334"/>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dirty="0">
                  <a:solidFill>
                    <a:srgbClr val="15F2FA"/>
                  </a:solidFill>
                  <a:latin typeface="微软雅黑" panose="020B0503020204020204" charset="-122"/>
                  <a:ea typeface="微软雅黑" panose="020B0503020204020204" charset="-122"/>
                </a:endParaRPr>
              </a:p>
            </p:txBody>
          </p:sp>
          <p:sp>
            <p:nvSpPr>
              <p:cNvPr id="63" name="Oval 39"/>
              <p:cNvSpPr>
                <a:spLocks noChangeAspect="1"/>
              </p:cNvSpPr>
              <p:nvPr/>
            </p:nvSpPr>
            <p:spPr>
              <a:xfrm>
                <a:off x="7294809" y="196807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5F2FA"/>
                    </a:solidFill>
                    <a:latin typeface="微软雅黑" panose="020B0503020204020204" charset="-122"/>
                    <a:ea typeface="微软雅黑" panose="020B0503020204020204" charset="-122"/>
                  </a:rPr>
                  <a:t>1</a:t>
                </a:r>
                <a:endParaRPr lang="en-US" sz="2400" b="1" dirty="0">
                  <a:solidFill>
                    <a:srgbClr val="15F2FA"/>
                  </a:solidFill>
                  <a:latin typeface="微软雅黑" panose="020B0503020204020204" charset="-122"/>
                  <a:ea typeface="微软雅黑" panose="020B0503020204020204" charset="-122"/>
                </a:endParaRPr>
              </a:p>
            </p:txBody>
          </p:sp>
          <p:grpSp>
            <p:nvGrpSpPr>
              <p:cNvPr id="64" name="组合 63"/>
              <p:cNvGrpSpPr/>
              <p:nvPr/>
            </p:nvGrpSpPr>
            <p:grpSpPr>
              <a:xfrm>
                <a:off x="8016941" y="1794095"/>
                <a:ext cx="4794674" cy="1655233"/>
                <a:chOff x="7991541" y="1794095"/>
                <a:chExt cx="4794674" cy="1655233"/>
              </a:xfrm>
            </p:grpSpPr>
            <p:sp>
              <p:nvSpPr>
                <p:cNvPr id="65" name="Rectangle 3"/>
                <p:cNvSpPr txBox="1">
                  <a:spLocks noChangeArrowheads="1"/>
                </p:cNvSpPr>
                <p:nvPr/>
              </p:nvSpPr>
              <p:spPr bwMode="auto">
                <a:xfrm flipH="1">
                  <a:off x="7991541" y="2096355"/>
                  <a:ext cx="4574540" cy="1352973"/>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gn="just"/>
                  <a:r>
                    <a:rPr lang="zh-CN" altLang="en-US" dirty="0">
                      <a:solidFill>
                        <a:srgbClr val="15F2FA"/>
                      </a:solidFill>
                    </a:rPr>
                    <a:t>● 近百人的生产制作团队，团队成员均有多年电视台或广  </a:t>
                  </a:r>
                  <a:endParaRPr lang="zh-CN" altLang="en-US" dirty="0">
                    <a:solidFill>
                      <a:srgbClr val="15F2FA"/>
                    </a:solidFill>
                  </a:endParaRPr>
                </a:p>
                <a:p>
                  <a:pPr algn="just"/>
                  <a:r>
                    <a:rPr lang="zh-CN" altLang="en-US" dirty="0">
                      <a:solidFill>
                        <a:srgbClr val="15F2FA"/>
                      </a:solidFill>
                    </a:rPr>
                    <a:t>   告公司从业经验。</a:t>
                  </a:r>
                  <a:endParaRPr lang="zh-CN" altLang="en-US" dirty="0">
                    <a:solidFill>
                      <a:srgbClr val="15F2FA"/>
                    </a:solidFill>
                  </a:endParaRPr>
                </a:p>
                <a:p>
                  <a:pPr algn="just"/>
                  <a:r>
                    <a:rPr lang="zh-CN" altLang="en-US" dirty="0">
                      <a:solidFill>
                        <a:srgbClr val="15F2FA"/>
                      </a:solidFill>
                      <a:sym typeface="+mn-ea"/>
                    </a:rPr>
                    <a:t>● </a:t>
                  </a:r>
                  <a:r>
                    <a:rPr lang="zh-CN" altLang="en-US" dirty="0">
                      <a:solidFill>
                        <a:srgbClr val="15F2FA"/>
                      </a:solidFill>
                    </a:rPr>
                    <a:t>上百套4K高清专业前后期设备</a:t>
                  </a:r>
                  <a:endParaRPr lang="zh-CN" altLang="en-US" dirty="0">
                    <a:solidFill>
                      <a:srgbClr val="15F2FA"/>
                    </a:solidFill>
                  </a:endParaRPr>
                </a:p>
                <a:p>
                  <a:pPr algn="just"/>
                  <a:r>
                    <a:rPr lang="zh-CN" altLang="en-US" dirty="0">
                      <a:solidFill>
                        <a:srgbClr val="15F2FA"/>
                      </a:solidFill>
                      <a:sym typeface="+mn-ea"/>
                    </a:rPr>
                    <a:t>● </a:t>
                  </a:r>
                  <a:r>
                    <a:rPr lang="zh-CN" altLang="en-US" dirty="0">
                      <a:solidFill>
                        <a:srgbClr val="15F2FA"/>
                      </a:solidFill>
                    </a:rPr>
                    <a:t>成建制的摄影转播团队</a:t>
                  </a:r>
                  <a:endParaRPr lang="zh-CN" altLang="en-US" dirty="0">
                    <a:solidFill>
                      <a:srgbClr val="15F2FA"/>
                    </a:solidFill>
                  </a:endParaRPr>
                </a:p>
              </p:txBody>
            </p:sp>
            <p:sp>
              <p:nvSpPr>
                <p:cNvPr id="66" name="TextBox 198"/>
                <p:cNvSpPr txBox="1"/>
                <p:nvPr/>
              </p:nvSpPr>
              <p:spPr>
                <a:xfrm>
                  <a:off x="7991541" y="1794095"/>
                  <a:ext cx="4794674" cy="367453"/>
                </a:xfrm>
                <a:prstGeom prst="rect">
                  <a:avLst/>
                </a:prstGeom>
              </p:spPr>
              <p:txBody>
                <a:bodyPr wrap="square" rtlCol="0">
                  <a:spAutoFit/>
                </a:bodyPr>
                <a:lstStyle/>
                <a:p>
                  <a:pPr>
                    <a:buClr>
                      <a:schemeClr val="tx1">
                        <a:lumMod val="85000"/>
                        <a:lumOff val="15000"/>
                      </a:schemeClr>
                    </a:buClr>
                    <a:buSzPct val="105000"/>
                  </a:pPr>
                  <a:r>
                    <a:rPr lang="zh-CN" altLang="en-US" sz="1200" b="1" dirty="0">
                      <a:solidFill>
                        <a:srgbClr val="15F2FA"/>
                      </a:solidFill>
                      <a:latin typeface="微软雅黑" panose="020B0503020204020204" charset="-122"/>
                      <a:ea typeface="微软雅黑" panose="020B0503020204020204" charset="-122"/>
                    </a:rPr>
                    <a:t>国内一流、西部最大的广电内容集成生产制作基地</a:t>
                  </a:r>
                  <a:endParaRPr lang="zh-CN" altLang="en-US" sz="1200" b="1" dirty="0">
                    <a:solidFill>
                      <a:srgbClr val="15F2FA"/>
                    </a:solidFill>
                    <a:latin typeface="微软雅黑" panose="020B0503020204020204" charset="-122"/>
                    <a:ea typeface="微软雅黑" panose="020B0503020204020204" charset="-122"/>
                  </a:endParaRPr>
                </a:p>
              </p:txBody>
            </p:sp>
          </p:grpSp>
        </p:grpSp>
        <p:grpSp>
          <p:nvGrpSpPr>
            <p:cNvPr id="3" name="Group 48"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668" y="3810"/>
              <a:ext cx="3022" cy="560"/>
              <a:chOff x="3080464" y="1818454"/>
              <a:chExt cx="2558626" cy="474133"/>
            </a:xfrm>
          </p:grpSpPr>
          <p:sp>
            <p:nvSpPr>
              <p:cNvPr id="94" name="TextBox 49"/>
              <p:cNvSpPr txBox="1"/>
              <p:nvPr/>
            </p:nvSpPr>
            <p:spPr>
              <a:xfrm rot="16200000">
                <a:off x="3042787" y="1856130"/>
                <a:ext cx="474133" cy="398780"/>
              </a:xfrm>
              <a:prstGeom prst="rect">
                <a:avLst/>
              </a:prstGeom>
              <a:noFill/>
            </p:spPr>
            <p:txBody>
              <a:bodyPr wrap="square" rtlCol="0">
                <a:spAutoFit/>
              </a:bodyPr>
              <a:lstStyle/>
              <a:p>
                <a:pPr algn="l"/>
                <a:r>
                  <a:rPr lang="en-US" sz="1350" b="1" dirty="0">
                    <a:solidFill>
                      <a:srgbClr val="15F2FA"/>
                    </a:solidFill>
                    <a:latin typeface="微软雅黑" panose="020B0503020204020204" charset="-122"/>
                    <a:ea typeface="微软雅黑" panose="020B0503020204020204" charset="-122"/>
                  </a:rPr>
                  <a:t>◀</a:t>
                </a:r>
                <a:endParaRPr lang="en-US" sz="1350" b="1" dirty="0">
                  <a:solidFill>
                    <a:srgbClr val="15F2FA"/>
                  </a:solidFill>
                  <a:latin typeface="微软雅黑" panose="020B0503020204020204" charset="-122"/>
                  <a:ea typeface="微软雅黑" panose="020B0503020204020204" charset="-122"/>
                </a:endParaRPr>
              </a:p>
            </p:txBody>
          </p:sp>
          <p:sp>
            <p:nvSpPr>
              <p:cNvPr id="95" name="Rectangle 50"/>
              <p:cNvSpPr/>
              <p:nvPr/>
            </p:nvSpPr>
            <p:spPr>
              <a:xfrm>
                <a:off x="3479244" y="1995405"/>
                <a:ext cx="2159846" cy="232833"/>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p>
                <a:pPr>
                  <a:lnSpc>
                    <a:spcPct val="114000"/>
                  </a:lnSpc>
                  <a:buFont typeface="Arial" panose="020B0604020202020204" pitchFamily="34" charset="0"/>
                  <a:buNone/>
                </a:pPr>
                <a:r>
                  <a:rPr lang="zh-CN" altLang="en-US" sz="1000" dirty="0">
                    <a:solidFill>
                      <a:srgbClr val="15F2FA"/>
                    </a:solidFill>
                    <a:latin typeface="微软雅黑" panose="020B0503020204020204" charset="-122"/>
                    <a:ea typeface="微软雅黑" panose="020B0503020204020204" charset="-122"/>
                    <a:cs typeface="Tahoma" panose="020B0604030504040204" pitchFamily="34" charset="0"/>
                  </a:rPr>
                  <a:t>节目传输中心</a:t>
                </a:r>
                <a:endParaRPr lang="zh-CN" altLang="en-US" sz="1000" dirty="0">
                  <a:solidFill>
                    <a:srgbClr val="15F2FA"/>
                  </a:solidFill>
                  <a:latin typeface="微软雅黑" panose="020B0503020204020204" charset="-122"/>
                  <a:ea typeface="微软雅黑" panose="020B0503020204020204" charset="-122"/>
                  <a:cs typeface="Tahoma" panose="020B0604030504040204" pitchFamily="34" charset="0"/>
                </a:endParaRPr>
              </a:p>
            </p:txBody>
          </p:sp>
        </p:grpSp>
        <p:pic>
          <p:nvPicPr>
            <p:cNvPr id="4" name="图片 3" descr="暴风截图2017122833426287"/>
            <p:cNvPicPr>
              <a:picLocks noChangeAspect="1"/>
            </p:cNvPicPr>
            <p:nvPr/>
          </p:nvPicPr>
          <p:blipFill>
            <a:blip r:embed="rId1" cstate="print"/>
            <a:srcRect r="7493" b="24792"/>
            <a:stretch>
              <a:fillRect/>
            </a:stretch>
          </p:blipFill>
          <p:spPr>
            <a:xfrm>
              <a:off x="833" y="4403"/>
              <a:ext cx="6432" cy="2941"/>
            </a:xfrm>
            <a:prstGeom prst="rect">
              <a:avLst/>
            </a:prstGeom>
          </p:spPr>
        </p:pic>
        <p:pic>
          <p:nvPicPr>
            <p:cNvPr id="5" name="图片 4" descr="QQ图片20171229102602"/>
            <p:cNvPicPr>
              <a:picLocks noChangeAspect="1"/>
            </p:cNvPicPr>
            <p:nvPr/>
          </p:nvPicPr>
          <p:blipFill>
            <a:blip r:embed="rId2" cstate="print"/>
            <a:srcRect l="23054" t="22703" r="19590" b="16784"/>
            <a:stretch>
              <a:fillRect/>
            </a:stretch>
          </p:blipFill>
          <p:spPr>
            <a:xfrm>
              <a:off x="7542" y="4387"/>
              <a:ext cx="4117" cy="2976"/>
            </a:xfrm>
            <a:prstGeom prst="rect">
              <a:avLst/>
            </a:prstGeom>
          </p:spPr>
        </p:pic>
        <p:grpSp>
          <p:nvGrpSpPr>
            <p:cNvPr id="7" name="Group 48"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11740" y="1778"/>
              <a:ext cx="2329" cy="471"/>
              <a:chOff x="3496540" y="1915395"/>
              <a:chExt cx="1971621" cy="398780"/>
            </a:xfrm>
          </p:grpSpPr>
          <p:sp>
            <p:nvSpPr>
              <p:cNvPr id="8" name="TextBox 49"/>
              <p:cNvSpPr txBox="1"/>
              <p:nvPr/>
            </p:nvSpPr>
            <p:spPr>
              <a:xfrm>
                <a:off x="3496540" y="1915395"/>
                <a:ext cx="474133" cy="398780"/>
              </a:xfrm>
              <a:prstGeom prst="rect">
                <a:avLst/>
              </a:prstGeom>
              <a:noFill/>
            </p:spPr>
            <p:txBody>
              <a:bodyPr wrap="square" rtlCol="0">
                <a:spAutoFit/>
              </a:bodyPr>
              <a:lstStyle/>
              <a:p>
                <a:pPr algn="l"/>
                <a:r>
                  <a:rPr lang="en-US" sz="1350" b="1" dirty="0">
                    <a:solidFill>
                      <a:srgbClr val="15F2FA"/>
                    </a:solidFill>
                    <a:latin typeface="微软雅黑" panose="020B0503020204020204" charset="-122"/>
                    <a:ea typeface="微软雅黑" panose="020B0503020204020204" charset="-122"/>
                  </a:rPr>
                  <a:t>◀</a:t>
                </a:r>
                <a:endParaRPr lang="en-US" sz="1350" b="1" dirty="0">
                  <a:solidFill>
                    <a:srgbClr val="15F2FA"/>
                  </a:solidFill>
                  <a:latin typeface="微软雅黑" panose="020B0503020204020204" charset="-122"/>
                  <a:ea typeface="微软雅黑" panose="020B0503020204020204" charset="-122"/>
                </a:endParaRPr>
              </a:p>
            </p:txBody>
          </p:sp>
          <p:sp>
            <p:nvSpPr>
              <p:cNvPr id="9" name="Rectangle 50"/>
              <p:cNvSpPr/>
              <p:nvPr/>
            </p:nvSpPr>
            <p:spPr>
              <a:xfrm>
                <a:off x="3877759" y="1998220"/>
                <a:ext cx="1590402" cy="232833"/>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p>
                <a:pPr>
                  <a:lnSpc>
                    <a:spcPct val="114000"/>
                  </a:lnSpc>
                  <a:buFont typeface="Arial" panose="020B0604020202020204" pitchFamily="34" charset="0"/>
                  <a:buNone/>
                </a:pPr>
                <a:r>
                  <a:rPr lang="zh-CN" altLang="en-US" sz="1000" dirty="0">
                    <a:solidFill>
                      <a:srgbClr val="15F2FA"/>
                    </a:solidFill>
                    <a:latin typeface="微软雅黑" panose="020B0503020204020204" charset="-122"/>
                    <a:ea typeface="微软雅黑" panose="020B0503020204020204" charset="-122"/>
                    <a:cs typeface="Tahoma" panose="020B0604030504040204" pitchFamily="34" charset="0"/>
                  </a:rPr>
                  <a:t>全媒体制作机房</a:t>
                </a:r>
                <a:endParaRPr lang="zh-CN" altLang="en-US" sz="1000" dirty="0">
                  <a:solidFill>
                    <a:srgbClr val="15F2FA"/>
                  </a:solidFill>
                  <a:latin typeface="微软雅黑" panose="020B0503020204020204" charset="-122"/>
                  <a:ea typeface="微软雅黑" panose="020B0503020204020204" charset="-122"/>
                  <a:cs typeface="Tahoma" panose="020B0604030504040204" pitchFamily="34" charset="0"/>
                </a:endParaRPr>
              </a:p>
            </p:txBody>
          </p:sp>
        </p:grpSp>
        <p:grpSp>
          <p:nvGrpSpPr>
            <p:cNvPr id="13" name="Group 48"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11774" y="4387"/>
              <a:ext cx="2296" cy="471"/>
              <a:chOff x="3545708" y="2120288"/>
              <a:chExt cx="1943691" cy="398780"/>
            </a:xfrm>
          </p:grpSpPr>
          <p:sp>
            <p:nvSpPr>
              <p:cNvPr id="14" name="TextBox 49"/>
              <p:cNvSpPr txBox="1"/>
              <p:nvPr/>
            </p:nvSpPr>
            <p:spPr>
              <a:xfrm>
                <a:off x="3545708" y="2120288"/>
                <a:ext cx="474133" cy="398780"/>
              </a:xfrm>
              <a:prstGeom prst="rect">
                <a:avLst/>
              </a:prstGeom>
              <a:noFill/>
            </p:spPr>
            <p:txBody>
              <a:bodyPr wrap="square" rtlCol="0">
                <a:spAutoFit/>
              </a:bodyPr>
              <a:lstStyle/>
              <a:p>
                <a:pPr algn="l"/>
                <a:r>
                  <a:rPr lang="en-US" sz="1350" b="1" dirty="0">
                    <a:solidFill>
                      <a:srgbClr val="15F2FA"/>
                    </a:solidFill>
                    <a:latin typeface="微软雅黑" panose="020B0503020204020204" charset="-122"/>
                    <a:ea typeface="微软雅黑" panose="020B0503020204020204" charset="-122"/>
                  </a:rPr>
                  <a:t>◀</a:t>
                </a:r>
                <a:endParaRPr lang="en-US" sz="1350" b="1" dirty="0">
                  <a:solidFill>
                    <a:srgbClr val="15F2FA"/>
                  </a:solidFill>
                  <a:latin typeface="微软雅黑" panose="020B0503020204020204" charset="-122"/>
                  <a:ea typeface="微软雅黑" panose="020B0503020204020204" charset="-122"/>
                </a:endParaRPr>
              </a:p>
            </p:txBody>
          </p:sp>
          <p:sp>
            <p:nvSpPr>
              <p:cNvPr id="15" name="Rectangle 50"/>
              <p:cNvSpPr/>
              <p:nvPr/>
            </p:nvSpPr>
            <p:spPr>
              <a:xfrm>
                <a:off x="3898997" y="2203114"/>
                <a:ext cx="1590402" cy="232833"/>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p>
                <a:pPr>
                  <a:lnSpc>
                    <a:spcPct val="114000"/>
                  </a:lnSpc>
                  <a:buFont typeface="Arial" panose="020B0604020202020204" pitchFamily="34" charset="0"/>
                  <a:buNone/>
                </a:pPr>
                <a:r>
                  <a:rPr lang="zh-CN" altLang="en-US" sz="1000" dirty="0">
                    <a:solidFill>
                      <a:srgbClr val="15F2FA"/>
                    </a:solidFill>
                    <a:latin typeface="微软雅黑" panose="020B0503020204020204" charset="-122"/>
                    <a:ea typeface="微软雅黑" panose="020B0503020204020204" charset="-122"/>
                    <a:cs typeface="Tahoma" panose="020B0604030504040204" pitchFamily="34" charset="0"/>
                  </a:rPr>
                  <a:t>录制转播大型会议</a:t>
                </a:r>
                <a:endParaRPr lang="zh-CN" altLang="en-US" sz="1000" dirty="0">
                  <a:solidFill>
                    <a:srgbClr val="15F2FA"/>
                  </a:solidFill>
                  <a:latin typeface="微软雅黑" panose="020B0503020204020204" charset="-122"/>
                  <a:ea typeface="微软雅黑" panose="020B0503020204020204" charset="-122"/>
                  <a:cs typeface="Tahoma" panose="020B0604030504040204" pitchFamily="34" charset="0"/>
                </a:endParaRPr>
              </a:p>
            </p:txBody>
          </p:sp>
        </p:grpSp>
        <p:pic>
          <p:nvPicPr>
            <p:cNvPr id="6" name="图片 5" descr="268A8931"/>
            <p:cNvPicPr>
              <a:picLocks noChangeAspect="1"/>
            </p:cNvPicPr>
            <p:nvPr/>
          </p:nvPicPr>
          <p:blipFill>
            <a:blip r:embed="rId3" cstate="print"/>
            <a:srcRect b="13698"/>
            <a:stretch>
              <a:fillRect/>
            </a:stretch>
          </p:blipFill>
          <p:spPr>
            <a:xfrm>
              <a:off x="7542" y="1778"/>
              <a:ext cx="4117" cy="236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113008" y="423201"/>
            <a:ext cx="2917984" cy="369332"/>
          </a:xfrm>
          <a:prstGeom prst="rect">
            <a:avLst/>
          </a:prstGeom>
          <a:noFill/>
          <a:ln w="9525">
            <a:noFill/>
            <a:miter lim="800000"/>
          </a:ln>
        </p:spPr>
        <p:txBody>
          <a:bodyPr wrap="square">
            <a:spAutoFit/>
          </a:bodyPr>
          <a:lstStyle/>
          <a:p>
            <a:pPr algn="ctr"/>
            <a:r>
              <a:rPr lang="zh-CN" altLang="en-US" b="1" dirty="0" smtClean="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广电网络资源优势</a:t>
            </a:r>
            <a:endParaRPr lang="zh-CN" altLang="en-US" b="1"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3" name="组合 2"/>
          <p:cNvGrpSpPr/>
          <p:nvPr/>
        </p:nvGrpSpPr>
        <p:grpSpPr>
          <a:xfrm>
            <a:off x="2145665" y="1155700"/>
            <a:ext cx="6158230" cy="3128010"/>
            <a:chOff x="3379" y="1820"/>
            <a:chExt cx="9698" cy="4926"/>
          </a:xfrm>
        </p:grpSpPr>
        <p:sp>
          <p:nvSpPr>
            <p:cNvPr id="29" name="TextBox 62"/>
            <p:cNvSpPr txBox="1"/>
            <p:nvPr/>
          </p:nvSpPr>
          <p:spPr>
            <a:xfrm>
              <a:off x="8547" y="2467"/>
              <a:ext cx="3712" cy="471"/>
            </a:xfrm>
            <a:prstGeom prst="rect">
              <a:avLst/>
            </a:prstGeom>
          </p:spPr>
          <p:txBody>
            <a:bodyPr wrap="square" rtlCol="0">
              <a:spAutoFit/>
            </a:bodyPr>
            <a:lstStyle/>
            <a:p>
              <a:pPr>
                <a:buClr>
                  <a:srgbClr val="C35954"/>
                </a:buClr>
                <a:buSzPct val="120000"/>
              </a:pPr>
              <a:r>
                <a:rPr lang="zh-CN" altLang="en-US" sz="1350" b="1" dirty="0">
                  <a:solidFill>
                    <a:srgbClr val="15F2FA"/>
                  </a:solidFill>
                  <a:latin typeface="微软雅黑" panose="020B0503020204020204" charset="-122"/>
                  <a:ea typeface="微软雅黑" panose="020B0503020204020204" charset="-122"/>
                </a:rPr>
                <a:t>覆盖全省有线电视优质用户</a:t>
              </a:r>
              <a:endParaRPr lang="zh-CN" altLang="en-US" sz="1350" b="1" dirty="0">
                <a:solidFill>
                  <a:srgbClr val="15F2FA"/>
                </a:solidFill>
                <a:latin typeface="微软雅黑" panose="020B0503020204020204" charset="-122"/>
                <a:ea typeface="微软雅黑" panose="020B0503020204020204" charset="-122"/>
              </a:endParaRPr>
            </a:p>
          </p:txBody>
        </p:sp>
        <p:grpSp>
          <p:nvGrpSpPr>
            <p:cNvPr id="98" name="组合 97"/>
            <p:cNvGrpSpPr/>
            <p:nvPr/>
          </p:nvGrpSpPr>
          <p:grpSpPr>
            <a:xfrm>
              <a:off x="3379" y="1820"/>
              <a:ext cx="5168" cy="4926"/>
              <a:chOff x="2278" y="1901"/>
              <a:chExt cx="5168" cy="4926"/>
            </a:xfrm>
          </p:grpSpPr>
          <p:sp>
            <p:nvSpPr>
              <p:cNvPr id="8" name="Arc 6"/>
              <p:cNvSpPr/>
              <p:nvPr/>
            </p:nvSpPr>
            <p:spPr>
              <a:xfrm rot="5400000" flipV="1">
                <a:off x="2537" y="1901"/>
                <a:ext cx="4751" cy="4751"/>
              </a:xfrm>
              <a:prstGeom prst="arc">
                <a:avLst>
                  <a:gd name="adj1" fmla="val 8626504"/>
                  <a:gd name="adj2" fmla="val 10381216"/>
                </a:avLst>
              </a:prstGeom>
              <a:noFill/>
              <a:ln w="12700">
                <a:gradFill flip="none" rotWithShape="1">
                  <a:gsLst>
                    <a:gs pos="0">
                      <a:srgbClr val="54D0CA"/>
                    </a:gs>
                    <a:gs pos="100000">
                      <a:srgbClr val="2A999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7" name="Oval 8"/>
              <p:cNvSpPr/>
              <p:nvPr/>
            </p:nvSpPr>
            <p:spPr>
              <a:xfrm>
                <a:off x="6063" y="2291"/>
                <a:ext cx="966" cy="96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35" name="Arc 6"/>
              <p:cNvSpPr/>
              <p:nvPr/>
            </p:nvSpPr>
            <p:spPr>
              <a:xfrm rot="5400000" flipV="1">
                <a:off x="2278" y="2077"/>
                <a:ext cx="4751" cy="4751"/>
              </a:xfrm>
              <a:prstGeom prst="arc">
                <a:avLst>
                  <a:gd name="adj1" fmla="val 3564696"/>
                  <a:gd name="adj2" fmla="val 4722046"/>
                </a:avLst>
              </a:prstGeom>
              <a:noFill/>
              <a:ln w="12700">
                <a:gradFill flip="none" rotWithShape="1">
                  <a:gsLst>
                    <a:gs pos="0">
                      <a:srgbClr val="54D0CA"/>
                    </a:gs>
                    <a:gs pos="100000">
                      <a:srgbClr val="2A999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36" name="Arc 6"/>
              <p:cNvSpPr/>
              <p:nvPr/>
            </p:nvSpPr>
            <p:spPr>
              <a:xfrm rot="5400000" flipV="1">
                <a:off x="2482" y="1969"/>
                <a:ext cx="4751" cy="4751"/>
              </a:xfrm>
              <a:prstGeom prst="arc">
                <a:avLst>
                  <a:gd name="adj1" fmla="val 432948"/>
                  <a:gd name="adj2" fmla="val 2146174"/>
                </a:avLst>
              </a:prstGeom>
              <a:noFill/>
              <a:ln w="12700">
                <a:gradFill flip="none" rotWithShape="1">
                  <a:gsLst>
                    <a:gs pos="0">
                      <a:srgbClr val="54D0CA"/>
                    </a:gs>
                    <a:gs pos="100000">
                      <a:srgbClr val="2A999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37" name="Arc 6"/>
              <p:cNvSpPr/>
              <p:nvPr/>
            </p:nvSpPr>
            <p:spPr>
              <a:xfrm rot="5400000" flipV="1">
                <a:off x="2383" y="2077"/>
                <a:ext cx="4751" cy="4751"/>
              </a:xfrm>
              <a:prstGeom prst="arc">
                <a:avLst>
                  <a:gd name="adj1" fmla="val 6008777"/>
                  <a:gd name="adj2" fmla="val 7265912"/>
                </a:avLst>
              </a:prstGeom>
              <a:noFill/>
              <a:ln w="12700">
                <a:gradFill flip="none" rotWithShape="1">
                  <a:gsLst>
                    <a:gs pos="0">
                      <a:srgbClr val="54D0CA"/>
                    </a:gs>
                    <a:gs pos="100000">
                      <a:srgbClr val="2A999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63" name="Oval 39"/>
              <p:cNvSpPr>
                <a:spLocks noChangeAspect="1"/>
              </p:cNvSpPr>
              <p:nvPr/>
            </p:nvSpPr>
            <p:spPr>
              <a:xfrm>
                <a:off x="6202" y="2418"/>
                <a:ext cx="731" cy="732"/>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5F2FA"/>
                    </a:solidFill>
                    <a:latin typeface="微软雅黑" panose="020B0503020204020204" charset="-122"/>
                    <a:ea typeface="微软雅黑" panose="020B0503020204020204" charset="-122"/>
                  </a:rPr>
                  <a:t>2</a:t>
                </a:r>
                <a:endParaRPr lang="en-US" sz="2400" b="1" dirty="0">
                  <a:solidFill>
                    <a:srgbClr val="15F2FA"/>
                  </a:solidFill>
                  <a:latin typeface="微软雅黑" panose="020B0503020204020204" charset="-122"/>
                  <a:ea typeface="微软雅黑" panose="020B0503020204020204" charset="-122"/>
                </a:endParaRPr>
              </a:p>
            </p:txBody>
          </p:sp>
          <p:sp>
            <p:nvSpPr>
              <p:cNvPr id="30" name="Oval 8"/>
              <p:cNvSpPr/>
              <p:nvPr/>
            </p:nvSpPr>
            <p:spPr>
              <a:xfrm>
                <a:off x="6820" y="4085"/>
                <a:ext cx="626" cy="62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34" name="Oval 8"/>
              <p:cNvSpPr/>
              <p:nvPr/>
            </p:nvSpPr>
            <p:spPr>
              <a:xfrm>
                <a:off x="6274" y="5756"/>
                <a:ext cx="466" cy="46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grpSp>
        <p:sp>
          <p:nvSpPr>
            <p:cNvPr id="65" name="Rectangle 3"/>
            <p:cNvSpPr txBox="1">
              <a:spLocks noChangeArrowheads="1"/>
            </p:cNvSpPr>
            <p:nvPr/>
          </p:nvSpPr>
          <p:spPr bwMode="auto">
            <a:xfrm>
              <a:off x="8575" y="5361"/>
              <a:ext cx="4503" cy="919"/>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gn="just" fontAlgn="auto">
                <a:lnSpc>
                  <a:spcPct val="200000"/>
                </a:lnSpc>
              </a:pPr>
              <a:r>
                <a:rPr lang="zh-CN" altLang="en-US" dirty="0">
                  <a:solidFill>
                    <a:srgbClr val="15F2FA"/>
                  </a:solidFill>
                  <a:sym typeface="+mn-ea"/>
                </a:rPr>
                <a:t>● </a:t>
              </a:r>
              <a:r>
                <a:rPr lang="zh-CN" altLang="en-US" sz="1200" dirty="0">
                  <a:solidFill>
                    <a:srgbClr val="15F2FA"/>
                  </a:solidFill>
                  <a:sym typeface="+mn-ea"/>
                </a:rPr>
                <a:t>移动智能终端</a:t>
              </a:r>
              <a:r>
                <a:rPr lang="zh-CN" altLang="en-US" sz="1200" dirty="0">
                  <a:solidFill>
                    <a:srgbClr val="15F2FA"/>
                  </a:solidFill>
                </a:rPr>
                <a:t>用户覆盖</a:t>
              </a:r>
              <a:r>
                <a:rPr lang="en-US" altLang="zh-CN" sz="1600" b="1" dirty="0">
                  <a:solidFill>
                    <a:srgbClr val="15F2FA"/>
                  </a:solidFill>
                  <a:sym typeface="+mn-ea"/>
                </a:rPr>
                <a:t>1</a:t>
              </a:r>
              <a:r>
                <a:rPr lang="zh-CN" altLang="en-US" sz="1600" b="1" dirty="0">
                  <a:solidFill>
                    <a:srgbClr val="15F2FA"/>
                  </a:solidFill>
                  <a:sym typeface="+mn-ea"/>
                </a:rPr>
                <a:t>00万+</a:t>
              </a:r>
              <a:endParaRPr lang="zh-CN" altLang="en-US" sz="1600" b="1" dirty="0">
                <a:solidFill>
                  <a:srgbClr val="15F2FA"/>
                </a:solidFill>
              </a:endParaRPr>
            </a:p>
          </p:txBody>
        </p:sp>
        <p:sp>
          <p:nvSpPr>
            <p:cNvPr id="39" name="Rectangle 3"/>
            <p:cNvSpPr txBox="1">
              <a:spLocks noChangeArrowheads="1"/>
            </p:cNvSpPr>
            <p:nvPr/>
          </p:nvSpPr>
          <p:spPr bwMode="auto">
            <a:xfrm>
              <a:off x="8580" y="4216"/>
              <a:ext cx="4373" cy="919"/>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gn="just" fontAlgn="auto">
                <a:lnSpc>
                  <a:spcPct val="200000"/>
                </a:lnSpc>
              </a:pPr>
              <a:r>
                <a:rPr lang="zh-CN" altLang="en-US" dirty="0">
                  <a:solidFill>
                    <a:srgbClr val="15F2FA"/>
                  </a:solidFill>
                </a:rPr>
                <a:t>● </a:t>
              </a:r>
              <a:r>
                <a:rPr lang="zh-CN" altLang="en-US" sz="1200" dirty="0">
                  <a:solidFill>
                    <a:srgbClr val="15F2FA"/>
                  </a:solidFill>
                </a:rPr>
                <a:t>高清交互平台覆盖用户</a:t>
              </a:r>
              <a:r>
                <a:rPr lang="zh-CN" altLang="en-US" sz="1600" b="1" dirty="0">
                  <a:solidFill>
                    <a:srgbClr val="15F2FA"/>
                  </a:solidFill>
                </a:rPr>
                <a:t>500万+</a:t>
              </a:r>
              <a:endParaRPr lang="zh-CN" altLang="en-US" sz="1600" b="1" dirty="0">
                <a:solidFill>
                  <a:srgbClr val="15F2FA"/>
                </a:solidFill>
              </a:endParaRPr>
            </a:p>
          </p:txBody>
        </p:sp>
        <p:sp>
          <p:nvSpPr>
            <p:cNvPr id="40" name="Rectangle 3"/>
            <p:cNvSpPr txBox="1">
              <a:spLocks noChangeArrowheads="1"/>
            </p:cNvSpPr>
            <p:nvPr/>
          </p:nvSpPr>
          <p:spPr bwMode="auto">
            <a:xfrm>
              <a:off x="8580" y="3080"/>
              <a:ext cx="4383" cy="919"/>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charset="-122"/>
                  <a:ea typeface="微软雅黑" panose="020B0503020204020204" charset="-122"/>
                  <a:cs typeface="Lato Light"/>
                </a:defRPr>
              </a:lvl1pPr>
            </a:lstStyle>
            <a:p>
              <a:pPr algn="just" fontAlgn="auto">
                <a:lnSpc>
                  <a:spcPct val="200000"/>
                </a:lnSpc>
              </a:pPr>
              <a:r>
                <a:rPr lang="zh-CN" altLang="en-US" dirty="0">
                  <a:solidFill>
                    <a:srgbClr val="15F2FA"/>
                  </a:solidFill>
                  <a:sym typeface="+mn-ea"/>
                </a:rPr>
                <a:t>● </a:t>
              </a:r>
              <a:r>
                <a:rPr lang="zh-CN" altLang="en-US" sz="1200" dirty="0">
                  <a:solidFill>
                    <a:srgbClr val="15F2FA"/>
                  </a:solidFill>
                  <a:sym typeface="+mn-ea"/>
                </a:rPr>
                <a:t>电视直播信号</a:t>
              </a:r>
              <a:r>
                <a:rPr lang="zh-CN" altLang="en-US" sz="1200" dirty="0">
                  <a:solidFill>
                    <a:srgbClr val="15F2FA"/>
                  </a:solidFill>
                </a:rPr>
                <a:t>覆盖用户</a:t>
              </a:r>
              <a:r>
                <a:rPr lang="zh-CN" altLang="en-US" sz="1600" b="1" dirty="0">
                  <a:solidFill>
                    <a:srgbClr val="15F2FA"/>
                  </a:solidFill>
                </a:rPr>
                <a:t>1200万+</a:t>
              </a:r>
              <a:endParaRPr lang="zh-CN" altLang="en-US" sz="1600" b="1" dirty="0">
                <a:solidFill>
                  <a:srgbClr val="15F2FA"/>
                </a:solidFill>
              </a:endParaRPr>
            </a:p>
          </p:txBody>
        </p:sp>
      </p:grpSp>
      <p:pic>
        <p:nvPicPr>
          <p:cNvPr id="94" name="图片 93" descr="QQ图片20180105165333"/>
          <p:cNvPicPr>
            <a:picLocks noChangeAspect="1"/>
          </p:cNvPicPr>
          <p:nvPr/>
        </p:nvPicPr>
        <p:blipFill>
          <a:blip r:embed="rId1" cstate="print"/>
          <a:srcRect l="1921" t="10722" r="2106" b="1984"/>
          <a:stretch>
            <a:fillRect/>
          </a:stretch>
        </p:blipFill>
        <p:spPr>
          <a:xfrm>
            <a:off x="140335" y="1040765"/>
            <a:ext cx="4239895" cy="3733165"/>
          </a:xfrm>
          <a:prstGeom prst="rect">
            <a:avLst/>
          </a:prstGeom>
        </p:spPr>
      </p:pic>
      <p:sp>
        <p:nvSpPr>
          <p:cNvPr id="95" name="椭圆 94"/>
          <p:cNvSpPr/>
          <p:nvPr/>
        </p:nvSpPr>
        <p:spPr>
          <a:xfrm>
            <a:off x="882650" y="1127760"/>
            <a:ext cx="3145790" cy="2884170"/>
          </a:xfrm>
          <a:prstGeom prst="ellipse">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329055" y="1538605"/>
            <a:ext cx="2090420" cy="1979930"/>
          </a:xfrm>
          <a:prstGeom prst="ellipse">
            <a:avLst/>
          </a:prstGeom>
          <a:solidFill>
            <a:srgbClr val="15F2F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884680" y="2013585"/>
            <a:ext cx="949960" cy="937895"/>
          </a:xfrm>
          <a:prstGeom prst="ellipse">
            <a:avLst/>
          </a:prstGeom>
          <a:solidFill>
            <a:srgbClr val="15F2F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 presetClass="entr" presetSubtype="32"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box(out)">
                                      <p:cBhvr>
                                        <p:cTn id="12" dur="500"/>
                                        <p:tgtEl>
                                          <p:spTgt spid="94"/>
                                        </p:tgtEl>
                                      </p:cBhvr>
                                    </p:animEffect>
                                  </p:childTnLst>
                                </p:cTn>
                              </p:par>
                            </p:childTnLst>
                          </p:cTn>
                        </p:par>
                        <p:par>
                          <p:cTn id="13" fill="hold">
                            <p:stCondLst>
                              <p:cond delay="1500"/>
                            </p:stCondLst>
                            <p:childTnLst>
                              <p:par>
                                <p:cTn id="14" presetID="6" presetClass="entr" presetSubtype="32" fill="hold" grpId="0" nodeType="after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circle(out)">
                                      <p:cBhvr>
                                        <p:cTn id="16" dur="500"/>
                                        <p:tgtEl>
                                          <p:spTgt spid="95"/>
                                        </p:tgtEl>
                                      </p:cBhvr>
                                    </p:animEffect>
                                  </p:childTnLst>
                                </p:cTn>
                              </p:par>
                            </p:childTnLst>
                          </p:cTn>
                        </p:par>
                        <p:par>
                          <p:cTn id="17" fill="hold">
                            <p:stCondLst>
                              <p:cond delay="2000"/>
                            </p:stCondLst>
                            <p:childTnLst>
                              <p:par>
                                <p:cTn id="18" presetID="6" presetClass="entr" presetSubtype="32" fill="hold" grpId="0" nodeType="after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circle(out)">
                                      <p:cBhvr>
                                        <p:cTn id="20" dur="500"/>
                                        <p:tgtEl>
                                          <p:spTgt spid="96"/>
                                        </p:tgtEl>
                                      </p:cBhvr>
                                    </p:animEffect>
                                  </p:childTnLst>
                                </p:cTn>
                              </p:par>
                            </p:childTnLst>
                          </p:cTn>
                        </p:par>
                        <p:par>
                          <p:cTn id="21" fill="hold">
                            <p:stCondLst>
                              <p:cond delay="2500"/>
                            </p:stCondLst>
                            <p:childTnLst>
                              <p:par>
                                <p:cTn id="22" presetID="6" presetClass="entr" presetSubtype="32" fill="hold" grpId="0" nodeType="after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circle(out)">
                                      <p:cBhvr>
                                        <p:cTn id="24" dur="500"/>
                                        <p:tgtEl>
                                          <p:spTgt spid="97"/>
                                        </p:tgtEl>
                                      </p:cBhvr>
                                    </p:animEffect>
                                  </p:childTnLst>
                                </p:cTn>
                              </p:par>
                            </p:childTnLst>
                          </p:cTn>
                        </p:par>
                        <p:par>
                          <p:cTn id="25" fill="hold">
                            <p:stCondLst>
                              <p:cond delay="3000"/>
                            </p:stCondLst>
                            <p:childTnLst>
                              <p:par>
                                <p:cTn id="26" presetID="2" presetClass="entr" presetSubtype="2"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5" grpId="0" bldLvl="0" animBg="1"/>
      <p:bldP spid="96" grpId="0" bldLvl="0" animBg="1"/>
      <p:bldP spid="9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3113008" y="423201"/>
            <a:ext cx="2917984" cy="369332"/>
          </a:xfrm>
          <a:prstGeom prst="rect">
            <a:avLst/>
          </a:prstGeom>
          <a:noFill/>
          <a:ln w="9525">
            <a:noFill/>
            <a:miter lim="800000"/>
          </a:ln>
        </p:spPr>
        <p:txBody>
          <a:bodyPr wrap="square">
            <a:spAutoFit/>
          </a:bodyPr>
          <a:lstStyle/>
          <a:p>
            <a:pPr algn="ctr"/>
            <a:r>
              <a:rPr lang="zh-CN" altLang="en-US" b="1" dirty="0" smtClean="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广电网络资源优势</a:t>
            </a:r>
            <a:endParaRPr lang="zh-CN" altLang="en-US" b="1"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4" name="组合 13"/>
          <p:cNvGrpSpPr/>
          <p:nvPr/>
        </p:nvGrpSpPr>
        <p:grpSpPr>
          <a:xfrm>
            <a:off x="4322445" y="1505585"/>
            <a:ext cx="4106545" cy="1007110"/>
            <a:chOff x="6807" y="2371"/>
            <a:chExt cx="6467" cy="1586"/>
          </a:xfrm>
        </p:grpSpPr>
        <p:grpSp>
          <p:nvGrpSpPr>
            <p:cNvPr id="168" name="组合 167"/>
            <p:cNvGrpSpPr/>
            <p:nvPr/>
          </p:nvGrpSpPr>
          <p:grpSpPr>
            <a:xfrm>
              <a:off x="7842" y="2573"/>
              <a:ext cx="5432" cy="1384"/>
              <a:chOff x="9043475" y="1884622"/>
              <a:chExt cx="4599093" cy="1171788"/>
            </a:xfrm>
          </p:grpSpPr>
          <p:sp>
            <p:nvSpPr>
              <p:cNvPr id="169" name="TextBox 148"/>
              <p:cNvSpPr txBox="1"/>
              <p:nvPr/>
            </p:nvSpPr>
            <p:spPr>
              <a:xfrm>
                <a:off x="9043475" y="1884622"/>
                <a:ext cx="2472224" cy="398780"/>
              </a:xfrm>
              <a:prstGeom prst="rect">
                <a:avLst/>
              </a:prstGeom>
            </p:spPr>
            <p:txBody>
              <a:bodyPr wrap="square" rtlCol="0">
                <a:spAutoFit/>
              </a:bodyPr>
              <a:lstStyle/>
              <a:p>
                <a:pPr>
                  <a:buClr>
                    <a:srgbClr val="C35954"/>
                  </a:buClr>
                  <a:buSzPct val="120000"/>
                </a:pPr>
                <a:r>
                  <a:rPr lang="zh-CN" altLang="en-US" sz="1350" b="1" dirty="0">
                    <a:solidFill>
                      <a:srgbClr val="15F2FA"/>
                    </a:solidFill>
                    <a:latin typeface="微软雅黑" panose="020B0503020204020204" charset="-122"/>
                    <a:ea typeface="微软雅黑" panose="020B0503020204020204" charset="-122"/>
                  </a:rPr>
                  <a:t>互联网宣传矩阵</a:t>
                </a:r>
                <a:endParaRPr lang="zh-CN" altLang="en-US" sz="1350" b="1" dirty="0">
                  <a:solidFill>
                    <a:srgbClr val="15F2FA"/>
                  </a:solidFill>
                  <a:latin typeface="微软雅黑" panose="020B0503020204020204" charset="-122"/>
                  <a:ea typeface="微软雅黑" panose="020B0503020204020204" charset="-122"/>
                </a:endParaRPr>
              </a:p>
            </p:txBody>
          </p:sp>
          <p:sp>
            <p:nvSpPr>
              <p:cNvPr id="170" name="Rectangle 3"/>
              <p:cNvSpPr txBox="1">
                <a:spLocks noChangeArrowheads="1"/>
              </p:cNvSpPr>
              <p:nvPr/>
            </p:nvSpPr>
            <p:spPr bwMode="auto">
              <a:xfrm>
                <a:off x="9147615" y="2356217"/>
                <a:ext cx="4494953" cy="700193"/>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20204" pitchFamily="34" charset="0"/>
                  <a:buNone/>
                  <a:defRPr kumimoji="0" sz="1000">
                    <a:solidFill>
                      <a:schemeClr val="bg1">
                        <a:lumMod val="85000"/>
                      </a:schemeClr>
                    </a:solidFill>
                    <a:latin typeface="+mj-ea"/>
                    <a:ea typeface="+mj-ea"/>
                    <a:cs typeface="Tahoma" panose="020B0604030504040204" pitchFamily="34" charset="0"/>
                  </a:defRPr>
                </a:lvl1pPr>
              </a:lstStyle>
              <a:p>
                <a:pPr algn="just"/>
                <a:r>
                  <a:rPr lang="zh-CN" altLang="en-US" dirty="0">
                    <a:solidFill>
                      <a:srgbClr val="15F2FA"/>
                    </a:solidFill>
                    <a:latin typeface="微软雅黑" panose="020B0503020204020204" charset="-122"/>
                    <a:ea typeface="微软雅黑" panose="020B0503020204020204" charset="-122"/>
                  </a:rPr>
                  <a:t>全媒体信息平台整合、集成、制作和播发，构建了高清交互数字电视-高标清广播数字电视-手机客户端-互联网宣传矩阵等全方位、多渠道、多终端的内容信息聚合版图。</a:t>
                </a:r>
                <a:endParaRPr lang="zh-CN" altLang="en-US" dirty="0">
                  <a:solidFill>
                    <a:srgbClr val="15F2FA"/>
                  </a:solidFill>
                  <a:latin typeface="微软雅黑" panose="020B0503020204020204" charset="-122"/>
                  <a:ea typeface="微软雅黑" panose="020B0503020204020204" charset="-122"/>
                </a:endParaRPr>
              </a:p>
            </p:txBody>
          </p:sp>
        </p:grpSp>
        <p:sp>
          <p:nvSpPr>
            <p:cNvPr id="4" name="Oval 8"/>
            <p:cNvSpPr/>
            <p:nvPr/>
          </p:nvSpPr>
          <p:spPr>
            <a:xfrm>
              <a:off x="6807" y="2371"/>
              <a:ext cx="966" cy="96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5" name="Oval 39"/>
            <p:cNvSpPr>
              <a:spLocks noChangeAspect="1"/>
            </p:cNvSpPr>
            <p:nvPr/>
          </p:nvSpPr>
          <p:spPr>
            <a:xfrm>
              <a:off x="6936" y="2506"/>
              <a:ext cx="731" cy="732"/>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5F2FA"/>
                  </a:solidFill>
                  <a:latin typeface="微软雅黑" panose="020B0503020204020204" charset="-122"/>
                  <a:ea typeface="微软雅黑" panose="020B0503020204020204" charset="-122"/>
                </a:rPr>
                <a:t>3</a:t>
              </a:r>
              <a:endParaRPr lang="en-US" sz="2400" b="1" dirty="0">
                <a:solidFill>
                  <a:srgbClr val="15F2FA"/>
                </a:solidFill>
                <a:latin typeface="微软雅黑" panose="020B0503020204020204" charset="-122"/>
                <a:ea typeface="微软雅黑" panose="020B0503020204020204" charset="-122"/>
              </a:endParaRPr>
            </a:p>
          </p:txBody>
        </p:sp>
      </p:grpSp>
      <p:pic>
        <p:nvPicPr>
          <p:cNvPr id="167" name="图片 166" descr="暴风截图2018127230817"/>
          <p:cNvPicPr>
            <a:picLocks noChangeAspect="1"/>
          </p:cNvPicPr>
          <p:nvPr/>
        </p:nvPicPr>
        <p:blipFill>
          <a:blip r:embed="rId1" cstate="print"/>
          <a:srcRect b="11639"/>
          <a:stretch>
            <a:fillRect/>
          </a:stretch>
        </p:blipFill>
        <p:spPr>
          <a:xfrm>
            <a:off x="5057775" y="2730500"/>
            <a:ext cx="3539490" cy="1759585"/>
          </a:xfrm>
          <a:prstGeom prst="rect">
            <a:avLst/>
          </a:prstGeom>
        </p:spPr>
      </p:pic>
      <p:grpSp>
        <p:nvGrpSpPr>
          <p:cNvPr id="36" name="组合 35"/>
          <p:cNvGrpSpPr/>
          <p:nvPr/>
        </p:nvGrpSpPr>
        <p:grpSpPr>
          <a:xfrm>
            <a:off x="436880" y="1051560"/>
            <a:ext cx="3506470" cy="3667760"/>
            <a:chOff x="688" y="1656"/>
            <a:chExt cx="5522" cy="5776"/>
          </a:xfrm>
        </p:grpSpPr>
        <p:grpSp>
          <p:nvGrpSpPr>
            <p:cNvPr id="6" name="组合 5"/>
            <p:cNvGrpSpPr/>
            <p:nvPr/>
          </p:nvGrpSpPr>
          <p:grpSpPr>
            <a:xfrm>
              <a:off x="688" y="1656"/>
              <a:ext cx="5523" cy="5776"/>
              <a:chOff x="4255300" y="1835849"/>
              <a:chExt cx="3722840" cy="3904827"/>
            </a:xfrm>
          </p:grpSpPr>
          <p:grpSp>
            <p:nvGrpSpPr>
              <p:cNvPr id="7" name="Group 1"/>
              <p:cNvGrpSpPr/>
              <p:nvPr/>
            </p:nvGrpSpPr>
            <p:grpSpPr>
              <a:xfrm>
                <a:off x="4297681" y="1899508"/>
                <a:ext cx="3596640" cy="3640296"/>
                <a:chOff x="4297681" y="2137013"/>
                <a:chExt cx="3596640" cy="3640296"/>
              </a:xfrm>
            </p:grpSpPr>
            <p:sp>
              <p:nvSpPr>
                <p:cNvPr id="9" name="Line 699"/>
                <p:cNvSpPr>
                  <a:spLocks noChangeShapeType="1"/>
                </p:cNvSpPr>
                <p:nvPr/>
              </p:nvSpPr>
              <p:spPr bwMode="auto">
                <a:xfrm flipH="1" flipV="1">
                  <a:off x="6010042" y="2137013"/>
                  <a:ext cx="971473" cy="229223"/>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0" name="Freeform 700"/>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11" name="Freeform 701"/>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12" name="Line 702"/>
                <p:cNvSpPr>
                  <a:spLocks noChangeShapeType="1"/>
                </p:cNvSpPr>
                <p:nvPr/>
              </p:nvSpPr>
              <p:spPr bwMode="auto">
                <a:xfrm>
                  <a:off x="4440949" y="4633919"/>
                  <a:ext cx="799556" cy="1020592"/>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5" name="Freeform 703"/>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16" name="Line 704"/>
                <p:cNvSpPr>
                  <a:spLocks noChangeShapeType="1"/>
                </p:cNvSpPr>
                <p:nvPr/>
              </p:nvSpPr>
              <p:spPr bwMode="auto">
                <a:xfrm flipH="1">
                  <a:off x="5114925" y="2137013"/>
                  <a:ext cx="895116" cy="296625"/>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8" name="Freeform 705"/>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19" name="Freeform 706"/>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20" name="Freeform 707"/>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21" name="Freeform 708"/>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22" name="Freeform 709"/>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23" name="Line 710"/>
                <p:cNvSpPr>
                  <a:spLocks noChangeShapeType="1"/>
                </p:cNvSpPr>
                <p:nvPr/>
              </p:nvSpPr>
              <p:spPr bwMode="auto">
                <a:xfrm>
                  <a:off x="6010042" y="2137015"/>
                  <a:ext cx="24560" cy="211488"/>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24" name="Line 711"/>
                <p:cNvSpPr>
                  <a:spLocks noChangeShapeType="1"/>
                </p:cNvSpPr>
                <p:nvPr/>
              </p:nvSpPr>
              <p:spPr bwMode="auto">
                <a:xfrm flipH="1">
                  <a:off x="4368632" y="2434349"/>
                  <a:ext cx="751816" cy="715072"/>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25" name="Line 712"/>
                <p:cNvSpPr>
                  <a:spLocks noChangeShapeType="1"/>
                </p:cNvSpPr>
                <p:nvPr/>
              </p:nvSpPr>
              <p:spPr bwMode="auto">
                <a:xfrm flipH="1" flipV="1">
                  <a:off x="7681469" y="3816627"/>
                  <a:ext cx="212851" cy="96875"/>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26" name="Line 713"/>
                <p:cNvSpPr>
                  <a:spLocks noChangeShapeType="1"/>
                </p:cNvSpPr>
                <p:nvPr/>
              </p:nvSpPr>
              <p:spPr bwMode="auto">
                <a:xfrm flipH="1" flipV="1">
                  <a:off x="6972417" y="2367473"/>
                  <a:ext cx="242415" cy="630496"/>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27" name="Line 714"/>
                <p:cNvSpPr>
                  <a:spLocks noChangeShapeType="1"/>
                </p:cNvSpPr>
                <p:nvPr/>
              </p:nvSpPr>
              <p:spPr bwMode="auto">
                <a:xfrm flipH="1" flipV="1">
                  <a:off x="7214834" y="2997969"/>
                  <a:ext cx="466634" cy="818657"/>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28" name="Line 715"/>
                <p:cNvSpPr>
                  <a:spLocks noChangeShapeType="1"/>
                </p:cNvSpPr>
                <p:nvPr/>
              </p:nvSpPr>
              <p:spPr bwMode="auto">
                <a:xfrm flipH="1" flipV="1">
                  <a:off x="7681469" y="3816627"/>
                  <a:ext cx="20465" cy="1102458"/>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31" name="Freeform 716"/>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32" name="Line 717"/>
                <p:cNvSpPr>
                  <a:spLocks noChangeShapeType="1"/>
                </p:cNvSpPr>
                <p:nvPr/>
              </p:nvSpPr>
              <p:spPr bwMode="auto">
                <a:xfrm>
                  <a:off x="4997636" y="4060859"/>
                  <a:ext cx="966016" cy="684944"/>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02" name="Line 718"/>
                <p:cNvSpPr>
                  <a:spLocks noChangeShapeType="1"/>
                </p:cNvSpPr>
                <p:nvPr/>
              </p:nvSpPr>
              <p:spPr bwMode="auto">
                <a:xfrm>
                  <a:off x="4368632" y="3149421"/>
                  <a:ext cx="629002" cy="911438"/>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03" name="Line 719"/>
                <p:cNvSpPr>
                  <a:spLocks noChangeShapeType="1"/>
                </p:cNvSpPr>
                <p:nvPr/>
              </p:nvSpPr>
              <p:spPr bwMode="auto">
                <a:xfrm flipH="1">
                  <a:off x="4368634" y="2944756"/>
                  <a:ext cx="809106" cy="204665"/>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04" name="Line 720"/>
                <p:cNvSpPr>
                  <a:spLocks noChangeShapeType="1"/>
                </p:cNvSpPr>
                <p:nvPr/>
              </p:nvSpPr>
              <p:spPr bwMode="auto">
                <a:xfrm flipH="1">
                  <a:off x="5177742" y="2348501"/>
                  <a:ext cx="856862" cy="596256"/>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05" name="Line 721"/>
                <p:cNvSpPr>
                  <a:spLocks noChangeShapeType="1"/>
                </p:cNvSpPr>
                <p:nvPr/>
              </p:nvSpPr>
              <p:spPr bwMode="auto">
                <a:xfrm flipH="1" flipV="1">
                  <a:off x="6034604" y="2348500"/>
                  <a:ext cx="1180232" cy="649470"/>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06" name="Freeform 722"/>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33" name="Freeform 723"/>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127" name="Line 724"/>
                <p:cNvSpPr>
                  <a:spLocks noChangeShapeType="1"/>
                </p:cNvSpPr>
                <p:nvPr/>
              </p:nvSpPr>
              <p:spPr bwMode="auto">
                <a:xfrm flipV="1">
                  <a:off x="6413914" y="2997968"/>
                  <a:ext cx="800921" cy="256512"/>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28" name="Line 725"/>
                <p:cNvSpPr>
                  <a:spLocks noChangeShapeType="1"/>
                </p:cNvSpPr>
                <p:nvPr/>
              </p:nvSpPr>
              <p:spPr bwMode="auto">
                <a:xfrm flipV="1">
                  <a:off x="4997634" y="3254480"/>
                  <a:ext cx="1416278" cy="817292"/>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29" name="Freeform 726"/>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130" name="Line 728"/>
                <p:cNvSpPr>
                  <a:spLocks noChangeShapeType="1"/>
                </p:cNvSpPr>
                <p:nvPr/>
              </p:nvSpPr>
              <p:spPr bwMode="auto">
                <a:xfrm flipH="1">
                  <a:off x="5194114" y="4745801"/>
                  <a:ext cx="769538" cy="395684"/>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31" name="Freeform 729"/>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132" name="Freeform 730"/>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133" name="Freeform 731"/>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solidFill>
                      <a:srgbClr val="15F2FA"/>
                    </a:solidFill>
                    <a:latin typeface="微软雅黑" panose="020B0503020204020204" charset="-122"/>
                    <a:ea typeface="微软雅黑" panose="020B0503020204020204" charset="-122"/>
                  </a:endParaRPr>
                </a:p>
              </p:txBody>
            </p:sp>
            <p:sp>
              <p:nvSpPr>
                <p:cNvPr id="134" name="Line 732"/>
                <p:cNvSpPr>
                  <a:spLocks noChangeShapeType="1"/>
                </p:cNvSpPr>
                <p:nvPr/>
              </p:nvSpPr>
              <p:spPr bwMode="auto">
                <a:xfrm>
                  <a:off x="6413918" y="3254481"/>
                  <a:ext cx="780454" cy="753166"/>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sp>
              <p:nvSpPr>
                <p:cNvPr id="135" name="Line 733"/>
                <p:cNvSpPr>
                  <a:spLocks noChangeShapeType="1"/>
                </p:cNvSpPr>
                <p:nvPr/>
              </p:nvSpPr>
              <p:spPr bwMode="auto">
                <a:xfrm>
                  <a:off x="5177745" y="2944750"/>
                  <a:ext cx="1236173" cy="309725"/>
                </a:xfrm>
                <a:prstGeom prst="line">
                  <a:avLst/>
                </a:prstGeom>
                <a:noFill/>
                <a:ln w="0">
                  <a:solidFill>
                    <a:schemeClr val="bg1">
                      <a:lumMod val="85000"/>
                      <a:alpha val="31000"/>
                    </a:schemeClr>
                  </a:solidFill>
                  <a:prstDash val="solid"/>
                  <a:round/>
                  <a:headEnd type="none" w="sm" len="sm"/>
                  <a:tailEnd type="none" w="sm" len="sm"/>
                </a:ln>
              </p:spPr>
              <p:txBody>
                <a:bodyPr vert="horz" wrap="square" lIns="68580" tIns="34290" rIns="68580" bIns="34290" numCol="1" anchor="t" anchorCtr="0" compatLnSpc="1"/>
                <a:lstStyle/>
                <a:p>
                  <a:endParaRPr lang="ko-KR" altLang="en-US" sz="1350"/>
                </a:p>
              </p:txBody>
            </p:sp>
          </p:grpSp>
          <p:sp>
            <p:nvSpPr>
              <p:cNvPr id="136" name="Oval 45"/>
              <p:cNvSpPr/>
              <p:nvPr/>
            </p:nvSpPr>
            <p:spPr>
              <a:xfrm>
                <a:off x="4328325" y="288433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37" name="Oval 46"/>
              <p:cNvSpPr/>
              <p:nvPr/>
            </p:nvSpPr>
            <p:spPr>
              <a:xfrm>
                <a:off x="5976150" y="18603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38" name="Oval 47"/>
              <p:cNvSpPr/>
              <p:nvPr/>
            </p:nvSpPr>
            <p:spPr>
              <a:xfrm>
                <a:off x="6007107" y="2079473"/>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39" name="Oval 48"/>
              <p:cNvSpPr/>
              <p:nvPr/>
            </p:nvSpPr>
            <p:spPr>
              <a:xfrm>
                <a:off x="5145094" y="267954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0" name="Oval 49"/>
              <p:cNvSpPr/>
              <p:nvPr/>
            </p:nvSpPr>
            <p:spPr>
              <a:xfrm>
                <a:off x="4255300" y="37193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1" name="Oval 50"/>
              <p:cNvSpPr/>
              <p:nvPr/>
            </p:nvSpPr>
            <p:spPr>
              <a:xfrm>
                <a:off x="4972850" y="3805085"/>
                <a:ext cx="65082" cy="65082"/>
              </a:xfrm>
              <a:prstGeom prst="ellipse">
                <a:avLst/>
              </a:prstGeom>
              <a:solidFill>
                <a:srgbClr val="B04474"/>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2" name="Oval 51"/>
              <p:cNvSpPr/>
              <p:nvPr/>
            </p:nvSpPr>
            <p:spPr>
              <a:xfrm>
                <a:off x="4407700" y="4373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3" name="Oval 53"/>
              <p:cNvSpPr/>
              <p:nvPr/>
            </p:nvSpPr>
            <p:spPr>
              <a:xfrm>
                <a:off x="7163600" y="3738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4" name="Oval 54"/>
              <p:cNvSpPr/>
              <p:nvPr/>
            </p:nvSpPr>
            <p:spPr>
              <a:xfrm>
                <a:off x="7646200" y="35542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5" name="Oval 55"/>
              <p:cNvSpPr/>
              <p:nvPr/>
            </p:nvSpPr>
            <p:spPr>
              <a:xfrm>
                <a:off x="7865275" y="365268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6" name="Oval 57"/>
              <p:cNvSpPr/>
              <p:nvPr/>
            </p:nvSpPr>
            <p:spPr>
              <a:xfrm>
                <a:off x="7182650" y="27351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7" name="Oval 58"/>
              <p:cNvSpPr/>
              <p:nvPr/>
            </p:nvSpPr>
            <p:spPr>
              <a:xfrm>
                <a:off x="7179475" y="48052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8" name="Oval 60"/>
              <p:cNvSpPr/>
              <p:nvPr/>
            </p:nvSpPr>
            <p:spPr>
              <a:xfrm>
                <a:off x="6947700" y="2087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49" name="Oval 61"/>
              <p:cNvSpPr/>
              <p:nvPr/>
            </p:nvSpPr>
            <p:spPr>
              <a:xfrm>
                <a:off x="5166525" y="4877441"/>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50" name="Oval 62"/>
              <p:cNvSpPr/>
              <p:nvPr/>
            </p:nvSpPr>
            <p:spPr>
              <a:xfrm>
                <a:off x="6228563" y="5282254"/>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51" name="Oval 63"/>
              <p:cNvSpPr/>
              <p:nvPr/>
            </p:nvSpPr>
            <p:spPr>
              <a:xfrm>
                <a:off x="6992944" y="5234629"/>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52" name="Oval 64"/>
              <p:cNvSpPr/>
              <p:nvPr/>
            </p:nvSpPr>
            <p:spPr>
              <a:xfrm>
                <a:off x="6340482" y="55179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53" name="Oval 44"/>
              <p:cNvSpPr/>
              <p:nvPr/>
            </p:nvSpPr>
            <p:spPr>
              <a:xfrm>
                <a:off x="5515140" y="2453066"/>
                <a:ext cx="1546860" cy="1546860"/>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54" name="Oval 66"/>
              <p:cNvSpPr/>
              <p:nvPr/>
            </p:nvSpPr>
            <p:spPr>
              <a:xfrm>
                <a:off x="4621901" y="3491927"/>
                <a:ext cx="812800" cy="812800"/>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55" name="Oval 56"/>
              <p:cNvSpPr/>
              <p:nvPr/>
            </p:nvSpPr>
            <p:spPr>
              <a:xfrm>
                <a:off x="7620642" y="2706377"/>
                <a:ext cx="357498" cy="357498"/>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56" name="Oval 52"/>
              <p:cNvSpPr/>
              <p:nvPr/>
            </p:nvSpPr>
            <p:spPr>
              <a:xfrm>
                <a:off x="5615893" y="4060040"/>
                <a:ext cx="1051560" cy="1051560"/>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57" name="Oval 43"/>
              <p:cNvSpPr/>
              <p:nvPr/>
            </p:nvSpPr>
            <p:spPr>
              <a:xfrm>
                <a:off x="4781081" y="1835849"/>
                <a:ext cx="635000" cy="635000"/>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altLang="ko-KR" sz="1350">
                  <a:solidFill>
                    <a:srgbClr val="15F2FA"/>
                  </a:solidFill>
                  <a:latin typeface="微软雅黑" panose="020B0503020204020204" charset="-122"/>
                  <a:ea typeface="微软雅黑" panose="020B0503020204020204" charset="-122"/>
                </a:endParaRPr>
              </a:p>
            </p:txBody>
          </p:sp>
          <p:sp>
            <p:nvSpPr>
              <p:cNvPr id="158" name="Oval 65"/>
              <p:cNvSpPr/>
              <p:nvPr/>
            </p:nvSpPr>
            <p:spPr>
              <a:xfrm>
                <a:off x="4920776" y="5145469"/>
                <a:ext cx="595207" cy="595207"/>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sp>
            <p:nvSpPr>
              <p:cNvPr id="159" name="Oval 59"/>
              <p:cNvSpPr/>
              <p:nvPr/>
            </p:nvSpPr>
            <p:spPr>
              <a:xfrm>
                <a:off x="7376113" y="4386854"/>
                <a:ext cx="593513" cy="593513"/>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1350">
                  <a:solidFill>
                    <a:srgbClr val="15F2FA"/>
                  </a:solidFill>
                  <a:latin typeface="微软雅黑" panose="020B0503020204020204" charset="-122"/>
                  <a:ea typeface="微软雅黑" panose="020B0503020204020204" charset="-122"/>
                </a:endParaRPr>
              </a:p>
            </p:txBody>
          </p:sp>
        </p:grpSp>
        <p:pic>
          <p:nvPicPr>
            <p:cNvPr id="2" name="图片 1" descr="腾讯视频"/>
            <p:cNvPicPr>
              <a:picLocks noChangeAspect="1"/>
            </p:cNvPicPr>
            <p:nvPr/>
          </p:nvPicPr>
          <p:blipFill>
            <a:blip r:embed="rId2" cstate="print"/>
            <a:stretch>
              <a:fillRect/>
            </a:stretch>
          </p:blipFill>
          <p:spPr>
            <a:xfrm>
              <a:off x="3001" y="2955"/>
              <a:ext cx="1516" cy="1516"/>
            </a:xfrm>
            <a:prstGeom prst="rect">
              <a:avLst/>
            </a:prstGeom>
          </p:spPr>
        </p:pic>
        <p:pic>
          <p:nvPicPr>
            <p:cNvPr id="8" name="图片 7" descr="优酷"/>
            <p:cNvPicPr>
              <a:picLocks noChangeAspect="1"/>
            </p:cNvPicPr>
            <p:nvPr/>
          </p:nvPicPr>
          <p:blipFill>
            <a:blip r:embed="rId3" cstate="print"/>
            <a:stretch>
              <a:fillRect/>
            </a:stretch>
          </p:blipFill>
          <p:spPr>
            <a:xfrm>
              <a:off x="2819" y="5144"/>
              <a:ext cx="1198" cy="1167"/>
            </a:xfrm>
            <a:prstGeom prst="rect">
              <a:avLst/>
            </a:prstGeom>
          </p:spPr>
        </p:pic>
        <p:pic>
          <p:nvPicPr>
            <p:cNvPr id="17" name="图片 16" descr="爱奇艺"/>
            <p:cNvPicPr>
              <a:picLocks noChangeAspect="1"/>
            </p:cNvPicPr>
            <p:nvPr/>
          </p:nvPicPr>
          <p:blipFill>
            <a:blip r:embed="rId4" cstate="print"/>
            <a:stretch>
              <a:fillRect/>
            </a:stretch>
          </p:blipFill>
          <p:spPr>
            <a:xfrm>
              <a:off x="1410" y="4323"/>
              <a:ext cx="770" cy="753"/>
            </a:xfrm>
            <a:prstGeom prst="rect">
              <a:avLst/>
            </a:prstGeom>
          </p:spPr>
        </p:pic>
        <p:pic>
          <p:nvPicPr>
            <p:cNvPr id="29" name="图片 28" descr="北京时间"/>
            <p:cNvPicPr>
              <a:picLocks noChangeAspect="1"/>
            </p:cNvPicPr>
            <p:nvPr/>
          </p:nvPicPr>
          <p:blipFill>
            <a:blip r:embed="rId5" cstate="print"/>
            <a:stretch>
              <a:fillRect/>
            </a:stretch>
          </p:blipFill>
          <p:spPr>
            <a:xfrm>
              <a:off x="1610" y="1788"/>
              <a:ext cx="644" cy="644"/>
            </a:xfrm>
            <a:prstGeom prst="rect">
              <a:avLst/>
            </a:prstGeom>
          </p:spPr>
        </p:pic>
        <p:pic>
          <p:nvPicPr>
            <p:cNvPr id="30" name="图片 29" descr="微博"/>
            <p:cNvPicPr>
              <a:picLocks noChangeAspect="1"/>
            </p:cNvPicPr>
            <p:nvPr/>
          </p:nvPicPr>
          <p:blipFill>
            <a:blip r:embed="rId6" cstate="print"/>
            <a:stretch>
              <a:fillRect/>
            </a:stretch>
          </p:blipFill>
          <p:spPr>
            <a:xfrm>
              <a:off x="5457" y="5576"/>
              <a:ext cx="587" cy="587"/>
            </a:xfrm>
            <a:prstGeom prst="rect">
              <a:avLst/>
            </a:prstGeom>
          </p:spPr>
        </p:pic>
        <p:pic>
          <p:nvPicPr>
            <p:cNvPr id="34" name="图片 33" descr="秒拍"/>
            <p:cNvPicPr>
              <a:picLocks noChangeAspect="1"/>
            </p:cNvPicPr>
            <p:nvPr/>
          </p:nvPicPr>
          <p:blipFill>
            <a:blip r:embed="rId7" cstate="print"/>
            <a:stretch>
              <a:fillRect/>
            </a:stretch>
          </p:blipFill>
          <p:spPr>
            <a:xfrm>
              <a:off x="1732" y="6568"/>
              <a:ext cx="679" cy="817"/>
            </a:xfrm>
            <a:prstGeom prst="rect">
              <a:avLst/>
            </a:prstGeom>
          </p:spPr>
        </p:pic>
        <p:pic>
          <p:nvPicPr>
            <p:cNvPr id="35" name="图片 34" descr="搜狐"/>
            <p:cNvPicPr>
              <a:picLocks noChangeAspect="1"/>
            </p:cNvPicPr>
            <p:nvPr/>
          </p:nvPicPr>
          <p:blipFill>
            <a:blip r:embed="rId8" cstate="print"/>
            <a:stretch>
              <a:fillRect/>
            </a:stretch>
          </p:blipFill>
          <p:spPr>
            <a:xfrm>
              <a:off x="5764" y="3033"/>
              <a:ext cx="359" cy="35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4" presetClass="entr" presetSubtype="32" fill="hold" nodeType="after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box(out)">
                                      <p:cBhvr>
                                        <p:cTn id="17" dur="500"/>
                                        <p:tgtEl>
                                          <p:spTgt spid="167"/>
                                        </p:tgtEl>
                                      </p:cBhvr>
                                    </p:animEffect>
                                  </p:childTnLst>
                                </p:cTn>
                              </p:par>
                            </p:childTnLst>
                          </p:cTn>
                        </p:par>
                        <p:par>
                          <p:cTn id="18" fill="hold">
                            <p:stCondLst>
                              <p:cond delay="2000"/>
                            </p:stCondLst>
                            <p:childTnLst>
                              <p:par>
                                <p:cTn id="19" presetID="2" presetClass="entr" presetSubtype="4"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原创设计师QQ598969553           _1"/>
          <p:cNvSpPr/>
          <p:nvPr/>
        </p:nvSpPr>
        <p:spPr>
          <a:xfrm>
            <a:off x="-1" y="450"/>
            <a:ext cx="9144001" cy="5143500"/>
          </a:xfrm>
          <a:prstGeom prst="rect">
            <a:avLst/>
          </a:prstGeom>
          <a:gradFill flip="none" rotWithShape="1">
            <a:gsLst>
              <a:gs pos="0">
                <a:srgbClr val="11597E"/>
              </a:gs>
              <a:gs pos="74000">
                <a:srgbClr val="1E306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原创设计师QQ598969553           _2"/>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Effect>
                      <a14:colorTemperature colorTemp="7200"/>
                    </a14:imgEffect>
                    <a14:imgEffect>
                      <a14:saturation sat="200000"/>
                    </a14:imgEffect>
                  </a14:imgLayer>
                </a14:imgProps>
              </a:ext>
            </a:extLst>
          </a:blip>
          <a:stretch>
            <a:fillRect/>
          </a:stretch>
        </p:blipFill>
        <p:spPr>
          <a:xfrm>
            <a:off x="-397" y="2871469"/>
            <a:ext cx="9144793" cy="2272481"/>
          </a:xfrm>
          <a:prstGeom prst="rect">
            <a:avLst/>
          </a:prstGeom>
        </p:spPr>
      </p:pic>
      <p:sp>
        <p:nvSpPr>
          <p:cNvPr id="10" name="TextBox 13"/>
          <p:cNvSpPr txBox="1"/>
          <p:nvPr/>
        </p:nvSpPr>
        <p:spPr>
          <a:xfrm>
            <a:off x="1586209" y="2365768"/>
            <a:ext cx="5870744" cy="77851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70" dirty="0" smtClean="0">
                <a:solidFill>
                  <a:srgbClr val="15F2FA"/>
                </a:solidFill>
                <a:latin typeface="微软雅黑" panose="020B0503020204020204" charset="-122"/>
                <a:ea typeface="微软雅黑" panose="020B0503020204020204" charset="-122"/>
              </a:rPr>
              <a:t>软件系统合</a:t>
            </a:r>
            <a:r>
              <a:rPr lang="zh-CN" altLang="en-US" sz="4470" dirty="0">
                <a:solidFill>
                  <a:srgbClr val="15F2FA"/>
                </a:solidFill>
                <a:latin typeface="微软雅黑" panose="020B0503020204020204" charset="-122"/>
                <a:ea typeface="微软雅黑" panose="020B0503020204020204" charset="-122"/>
              </a:rPr>
              <a:t>作案例</a:t>
            </a:r>
            <a:endParaRPr lang="zh-CN" altLang="en-US" sz="4470" dirty="0">
              <a:solidFill>
                <a:srgbClr val="15F2FA"/>
              </a:solidFill>
              <a:latin typeface="微软雅黑" panose="020B0503020204020204" charset="-122"/>
              <a:ea typeface="微软雅黑" panose="020B0503020204020204" charset="-122"/>
            </a:endParaRPr>
          </a:p>
        </p:txBody>
      </p:sp>
      <p:sp>
        <p:nvSpPr>
          <p:cNvPr id="12" name="Oval 5"/>
          <p:cNvSpPr>
            <a:spLocks noChangeArrowheads="1"/>
          </p:cNvSpPr>
          <p:nvPr/>
        </p:nvSpPr>
        <p:spPr bwMode="auto">
          <a:xfrm>
            <a:off x="3781679" y="715900"/>
            <a:ext cx="1480264" cy="1486514"/>
          </a:xfrm>
          <a:prstGeom prst="ellipse">
            <a:avLst/>
          </a:prstGeom>
          <a:solidFill>
            <a:srgbClr val="15F2FA"/>
          </a:solidFill>
          <a:ln w="9525" cap="flat" cmpd="sng" algn="ctr">
            <a:noFill/>
            <a:prstDash val="solid"/>
            <a:round/>
            <a:headEnd type="none" w="med" len="med"/>
            <a:tailEnd type="none" w="med" len="med"/>
          </a:ln>
          <a:effectLst/>
        </p:spPr>
        <p:txBody>
          <a:bodyPr vert="horz" wrap="square" lIns="68132" tIns="34066" rIns="68132" bIns="34066" numCol="1" rtlCol="0" anchor="t" anchorCtr="0" compatLnSpc="1"/>
          <a:lstStyle/>
          <a:p>
            <a:endParaRPr lang="zh-CN" altLang="en-US" sz="960">
              <a:solidFill>
                <a:schemeClr val="bg1"/>
              </a:solidFill>
              <a:latin typeface="微软雅黑" panose="020B0503020204020204" charset="-122"/>
              <a:ea typeface="微软雅黑" panose="020B0503020204020204" charset="-122"/>
            </a:endParaRPr>
          </a:p>
        </p:txBody>
      </p:sp>
      <p:sp>
        <p:nvSpPr>
          <p:cNvPr id="13" name="Freeform 8"/>
          <p:cNvSpPr/>
          <p:nvPr/>
        </p:nvSpPr>
        <p:spPr bwMode="auto">
          <a:xfrm>
            <a:off x="3708761" y="1475085"/>
            <a:ext cx="1626101" cy="82294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15F2FA"/>
            </a:solidFill>
            <a:prstDash val="dash"/>
            <a:round/>
          </a:ln>
        </p:spPr>
        <p:txBody>
          <a:bodyPr/>
          <a:lstStyle/>
          <a:p>
            <a:endParaRPr lang="zh-CN" altLang="en-US" sz="960">
              <a:solidFill>
                <a:schemeClr val="bg1"/>
              </a:solidFill>
              <a:latin typeface="微软雅黑" panose="020B0503020204020204" charset="-122"/>
              <a:ea typeface="微软雅黑" panose="020B0503020204020204" charset="-122"/>
            </a:endParaRPr>
          </a:p>
        </p:txBody>
      </p:sp>
      <p:sp>
        <p:nvSpPr>
          <p:cNvPr id="14" name="Oval 9"/>
          <p:cNvSpPr>
            <a:spLocks noChangeArrowheads="1"/>
          </p:cNvSpPr>
          <p:nvPr/>
        </p:nvSpPr>
        <p:spPr bwMode="auto">
          <a:xfrm>
            <a:off x="5288240" y="1447591"/>
            <a:ext cx="91670" cy="91670"/>
          </a:xfrm>
          <a:prstGeom prst="ellipse">
            <a:avLst/>
          </a:prstGeom>
          <a:solidFill>
            <a:schemeClr val="bg2"/>
          </a:solidFill>
          <a:ln>
            <a:noFill/>
          </a:ln>
        </p:spPr>
        <p:txBody>
          <a:bodyPr/>
          <a:lstStyle/>
          <a:p>
            <a:endParaRPr lang="zh-CN" altLang="en-US" sz="960">
              <a:solidFill>
                <a:schemeClr val="bg1"/>
              </a:solidFill>
              <a:latin typeface="微软雅黑" panose="020B0503020204020204" charset="-122"/>
              <a:ea typeface="微软雅黑" panose="020B0503020204020204" charset="-122"/>
            </a:endParaRPr>
          </a:p>
        </p:txBody>
      </p:sp>
      <p:sp>
        <p:nvSpPr>
          <p:cNvPr id="15" name="Oval 10"/>
          <p:cNvSpPr>
            <a:spLocks noChangeArrowheads="1"/>
          </p:cNvSpPr>
          <p:nvPr/>
        </p:nvSpPr>
        <p:spPr bwMode="auto">
          <a:xfrm>
            <a:off x="3667844" y="1447591"/>
            <a:ext cx="90630" cy="91670"/>
          </a:xfrm>
          <a:prstGeom prst="ellipse">
            <a:avLst/>
          </a:prstGeom>
          <a:solidFill>
            <a:schemeClr val="bg2"/>
          </a:solidFill>
          <a:ln>
            <a:noFill/>
          </a:ln>
        </p:spPr>
        <p:txBody>
          <a:bodyPr/>
          <a:lstStyle/>
          <a:p>
            <a:endParaRPr lang="zh-CN" altLang="en-US" sz="960">
              <a:solidFill>
                <a:schemeClr val="bg1"/>
              </a:solidFill>
              <a:latin typeface="微软雅黑" panose="020B0503020204020204" charset="-122"/>
              <a:ea typeface="微软雅黑" panose="020B0503020204020204" charset="-122"/>
            </a:endParaRPr>
          </a:p>
        </p:txBody>
      </p:sp>
      <p:sp>
        <p:nvSpPr>
          <p:cNvPr id="16" name="TextBox 13"/>
          <p:cNvSpPr txBox="1">
            <a:spLocks noChangeArrowheads="1"/>
          </p:cNvSpPr>
          <p:nvPr/>
        </p:nvSpPr>
        <p:spPr bwMode="auto">
          <a:xfrm>
            <a:off x="3889702" y="939356"/>
            <a:ext cx="1263758" cy="1129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en-US" sz="6750" b="1" dirty="0">
                <a:solidFill>
                  <a:schemeClr val="bg1"/>
                </a:solidFill>
                <a:latin typeface="微软雅黑" panose="020B0503020204020204" charset="-122"/>
                <a:ea typeface="微软雅黑" panose="020B0503020204020204" charset="-122"/>
              </a:rPr>
              <a:t>3</a:t>
            </a:r>
            <a:endParaRPr lang="en-US" altLang="en-US" sz="675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300" fill="hold"/>
                                        <p:tgtEl>
                                          <p:spTgt spid="16"/>
                                        </p:tgtEl>
                                        <p:attrNameLst>
                                          <p:attrName>ppt_w</p:attrName>
                                        </p:attrNameLst>
                                      </p:cBhvr>
                                      <p:tavLst>
                                        <p:tav tm="0">
                                          <p:val>
                                            <p:fltVal val="0"/>
                                          </p:val>
                                        </p:tav>
                                        <p:tav tm="100000">
                                          <p:val>
                                            <p:strVal val="#ppt_w"/>
                                          </p:val>
                                        </p:tav>
                                      </p:tavLst>
                                    </p:anim>
                                    <p:anim calcmode="lin" valueType="num">
                                      <p:cBhvr>
                                        <p:cTn id="12" dur="300" fill="hold"/>
                                        <p:tgtEl>
                                          <p:spTgt spid="16"/>
                                        </p:tgtEl>
                                        <p:attrNameLst>
                                          <p:attrName>ppt_h</p:attrName>
                                        </p:attrNameLst>
                                      </p:cBhvr>
                                      <p:tavLst>
                                        <p:tav tm="0">
                                          <p:val>
                                            <p:fltVal val="0"/>
                                          </p:val>
                                        </p:tav>
                                        <p:tav tm="100000">
                                          <p:val>
                                            <p:strVal val="#ppt_h"/>
                                          </p:val>
                                        </p:tav>
                                      </p:tavLst>
                                    </p:anim>
                                    <p:anim calcmode="lin" valueType="num">
                                      <p:cBhvr>
                                        <p:cTn id="13" dur="300" fill="hold"/>
                                        <p:tgtEl>
                                          <p:spTgt spid="16"/>
                                        </p:tgtEl>
                                        <p:attrNameLst>
                                          <p:attrName>style.rotation</p:attrName>
                                        </p:attrNameLst>
                                      </p:cBhvr>
                                      <p:tavLst>
                                        <p:tav tm="0">
                                          <p:val>
                                            <p:fltVal val="90"/>
                                          </p:val>
                                        </p:tav>
                                        <p:tav tm="100000">
                                          <p:val>
                                            <p:fltVal val="0"/>
                                          </p:val>
                                        </p:tav>
                                      </p:tavLst>
                                    </p:anim>
                                    <p:animEffect transition="in" filter="fade">
                                      <p:cBhvr>
                                        <p:cTn id="14" dur="300"/>
                                        <p:tgtEl>
                                          <p:spTgt spid="16"/>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1500"/>
                            </p:stCondLst>
                            <p:childTnLst>
                              <p:par>
                                <p:cTn id="22" presetID="37" presetClass="path" presetSubtype="0" accel="50000" decel="50000" fill="hold" grpId="1" nodeType="afterEffect">
                                  <p:stCondLst>
                                    <p:cond delay="0"/>
                                  </p:stCondLst>
                                  <p:childTnLst>
                                    <p:animMotion origin="layout" path="M -3.33333E-6 2.22222E-6 L -0.00312 0.04328 L -0.01614 0.09305 C -0.02422 0.10926 -0.03776 0.13009 -0.05 0.14097 C -0.06198 0.15208 -0.07382 0.16018 -0.08776 0.15949 C -0.10755 0.15949 -0.12174 0.14815 -0.13359 0.13773 C -0.14557 0.12731 -0.15299 0.11203 -0.15976 0.09676 L -0.17461 0.04629 L -0.17955 2.22222E-6 " pathEditMode="relative" rAng="0" ptsTypes="AAAAAAAAA">
                                      <p:cBhvr>
                                        <p:cTn id="23" dur="1000" spd="-99900" fill="hold"/>
                                        <p:tgtEl>
                                          <p:spTgt spid="14"/>
                                        </p:tgtEl>
                                        <p:attrNameLst>
                                          <p:attrName>ppt_x</p:attrName>
                                          <p:attrName>ppt_y</p:attrName>
                                        </p:attrNameLst>
                                      </p:cBhvr>
                                      <p:rCtr x="-8984" y="7963"/>
                                    </p:animMotion>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600"/>
                                        <p:tgtEl>
                                          <p:spTgt spid="10"/>
                                        </p:tgtEl>
                                      </p:cBhvr>
                                    </p:animEffect>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ldLvl="0" animBg="1" autoUpdateAnimBg="0"/>
      <p:bldP spid="13" grpId="0" bldLvl="0" animBg="1"/>
      <p:bldP spid="14" grpId="0" bldLvl="0" animBg="1" autoUpdateAnimBg="0"/>
      <p:bldP spid="14" grpId="1" bldLvl="0" animBg="1" autoUpdateAnimBg="0"/>
      <p:bldP spid="15" grpId="0" bldLvl="0" animBg="1" autoUpdateAnimBg="0"/>
      <p:bldP spid="16" grpId="0" autoUpdateAnimBg="0"/>
    </p:bldLst>
  </p:timing>
</p:sld>
</file>

<file path=ppt/tags/tag1.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TAG_VERSION" val="1.0"/>
  <p:tag name="KSO_WM_COMBINE_RELATE_SLIDE_ID" val="background20180962_2"/>
  <p:tag name="KSO_WM_TEMPLATE_CATEGORY" val="custom"/>
  <p:tag name="KSO_WM_TEMPLATE_INDEX" val="20184567"/>
  <p:tag name="KSO_WM_SLIDE_ID" val="custom20184567_4"/>
  <p:tag name="KSO_WM_SLIDE_INDEX" val="4"/>
  <p:tag name="KSO_WM_TEMPLATE_SUBCATEGORY" val="combine"/>
  <p:tag name="KSO_WM_SLIDE_SUBTYPE" val="pureTxt"/>
</p:tagLst>
</file>

<file path=ppt/tags/tag2.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TAG_VERSION" val="1.0"/>
  <p:tag name="KSO_WM_COMBINE_RELATE_SLIDE_ID" val="background20180962_2"/>
  <p:tag name="KSO_WM_TEMPLATE_CATEGORY" val="custom"/>
  <p:tag name="KSO_WM_TEMPLATE_INDEX" val="20184567"/>
  <p:tag name="KSO_WM_SLIDE_ID" val="custom20184567_4"/>
  <p:tag name="KSO_WM_SLIDE_INDEX" val="4"/>
  <p:tag name="KSO_WM_TEMPLATE_SUBCATEGORY" val="combine"/>
  <p:tag name="KSO_WM_SLIDE_SUBTYPE" val="pureTx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1898</Words>
  <Application>WPS 演示</Application>
  <PresentationFormat>全屏显示(16:9)</PresentationFormat>
  <Paragraphs>426</Paragraphs>
  <Slides>25</Slides>
  <Notes>12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25</vt:i4>
      </vt:variant>
    </vt:vector>
  </HeadingPairs>
  <TitlesOfParts>
    <vt:vector size="45" baseType="lpstr">
      <vt:lpstr>Arial</vt:lpstr>
      <vt:lpstr>宋体</vt:lpstr>
      <vt:lpstr>Wingdings</vt:lpstr>
      <vt:lpstr>Lato Regular</vt:lpstr>
      <vt:lpstr>Lato Hairline</vt:lpstr>
      <vt:lpstr>Lato Light</vt:lpstr>
      <vt:lpstr>微软雅黑</vt:lpstr>
      <vt:lpstr>Meiryo</vt:lpstr>
      <vt:lpstr>Tahoma</vt:lpstr>
      <vt:lpstr>等线 Light</vt:lpstr>
      <vt:lpstr>华文隶书</vt:lpstr>
      <vt:lpstr>Calibri</vt:lpstr>
      <vt:lpstr>Arial Unicode MS</vt:lpstr>
      <vt:lpstr>Calibri Light</vt:lpstr>
      <vt:lpstr>等线</vt:lpstr>
      <vt:lpstr>微软雅黑</vt:lpstr>
      <vt:lpstr>黑体</vt:lpstr>
      <vt:lpstr>Segoe Print</vt:lpstr>
      <vt:lpstr>Yu Gothic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 吴勇科</cp:lastModifiedBy>
  <cp:revision>254</cp:revision>
  <dcterms:created xsi:type="dcterms:W3CDTF">2017-07-25T02:42:00Z</dcterms:created>
  <dcterms:modified xsi:type="dcterms:W3CDTF">2018-07-31T12:49:26Z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